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896" r:id="rId2"/>
  </p:sldMasterIdLst>
  <p:notesMasterIdLst>
    <p:notesMasterId r:id="rId59"/>
  </p:notesMasterIdLst>
  <p:sldIdLst>
    <p:sldId id="509" r:id="rId3"/>
    <p:sldId id="317" r:id="rId4"/>
    <p:sldId id="318" r:id="rId5"/>
    <p:sldId id="319" r:id="rId6"/>
    <p:sldId id="320" r:id="rId7"/>
    <p:sldId id="321" r:id="rId8"/>
    <p:sldId id="322" r:id="rId9"/>
    <p:sldId id="323" r:id="rId10"/>
    <p:sldId id="324" r:id="rId11"/>
    <p:sldId id="335" r:id="rId12"/>
    <p:sldId id="334" r:id="rId13"/>
    <p:sldId id="333" r:id="rId14"/>
    <p:sldId id="337" r:id="rId15"/>
    <p:sldId id="336" r:id="rId16"/>
    <p:sldId id="338" r:id="rId17"/>
    <p:sldId id="437" r:id="rId18"/>
    <p:sldId id="438" r:id="rId19"/>
    <p:sldId id="439" r:id="rId20"/>
    <p:sldId id="383" r:id="rId21"/>
    <p:sldId id="384" r:id="rId22"/>
    <p:sldId id="385" r:id="rId23"/>
    <p:sldId id="386" r:id="rId24"/>
    <p:sldId id="387" r:id="rId25"/>
    <p:sldId id="388" r:id="rId26"/>
    <p:sldId id="418" r:id="rId27"/>
    <p:sldId id="419" r:id="rId28"/>
    <p:sldId id="485" r:id="rId29"/>
    <p:sldId id="510" r:id="rId30"/>
    <p:sldId id="511" r:id="rId31"/>
    <p:sldId id="512" r:id="rId32"/>
    <p:sldId id="515" r:id="rId33"/>
    <p:sldId id="516" r:id="rId34"/>
    <p:sldId id="513" r:id="rId35"/>
    <p:sldId id="514" r:id="rId36"/>
    <p:sldId id="517" r:id="rId37"/>
    <p:sldId id="518" r:id="rId38"/>
    <p:sldId id="519" r:id="rId39"/>
    <p:sldId id="530" r:id="rId40"/>
    <p:sldId id="532" r:id="rId41"/>
    <p:sldId id="522" r:id="rId42"/>
    <p:sldId id="524" r:id="rId43"/>
    <p:sldId id="526" r:id="rId44"/>
    <p:sldId id="528" r:id="rId45"/>
    <p:sldId id="623" r:id="rId46"/>
    <p:sldId id="624" r:id="rId47"/>
    <p:sldId id="625" r:id="rId48"/>
    <p:sldId id="626" r:id="rId49"/>
    <p:sldId id="627" r:id="rId50"/>
    <p:sldId id="628" r:id="rId51"/>
    <p:sldId id="629" r:id="rId52"/>
    <p:sldId id="630" r:id="rId53"/>
    <p:sldId id="631" r:id="rId54"/>
    <p:sldId id="632" r:id="rId55"/>
    <p:sldId id="633" r:id="rId56"/>
    <p:sldId id="634" r:id="rId57"/>
    <p:sldId id="332" r:id="rId58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3E6"/>
    <a:srgbClr val="1D9EFF"/>
    <a:srgbClr val="A08E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94" autoAdjust="0"/>
    <p:restoredTop sz="89305" autoAdjust="0"/>
  </p:normalViewPr>
  <p:slideViewPr>
    <p:cSldViewPr>
      <p:cViewPr varScale="1">
        <p:scale>
          <a:sx n="104" d="100"/>
          <a:sy n="104" d="100"/>
        </p:scale>
        <p:origin x="198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antet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46288" cy="496647"/>
          </a:xfrm>
          <a:prstGeom prst="rect">
            <a:avLst/>
          </a:prstGeom>
        </p:spPr>
        <p:txBody>
          <a:bodyPr vert="horz" lIns="91407" tIns="45702" rIns="91407" bIns="45702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3" name="Substituent dată 2"/>
          <p:cNvSpPr>
            <a:spLocks noGrp="1"/>
          </p:cNvSpPr>
          <p:nvPr>
            <p:ph type="dt" idx="1"/>
          </p:nvPr>
        </p:nvSpPr>
        <p:spPr>
          <a:xfrm>
            <a:off x="3849817" y="3"/>
            <a:ext cx="2946288" cy="496647"/>
          </a:xfrm>
          <a:prstGeom prst="rect">
            <a:avLst/>
          </a:prstGeom>
        </p:spPr>
        <p:txBody>
          <a:bodyPr vert="horz" lIns="91407" tIns="45702" rIns="91407" bIns="45702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A7D2D4B7-DCF7-4DC6-83B6-FD6B08B30DFD}" type="datetimeFigureOut">
              <a:rPr lang="ro-RO"/>
              <a:pPr>
                <a:defRPr/>
              </a:pPr>
              <a:t>20.09.2019</a:t>
            </a:fld>
            <a:endParaRPr lang="ro-RO"/>
          </a:p>
        </p:txBody>
      </p:sp>
      <p:sp>
        <p:nvSpPr>
          <p:cNvPr id="4" name="Substituent imagine diapozitiv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7" tIns="45702" rIns="91407" bIns="45702" rtlCol="0" anchor="ctr"/>
          <a:lstStyle/>
          <a:p>
            <a:pPr lvl="0"/>
            <a:endParaRPr lang="ro-RO" noProof="0" smtClean="0"/>
          </a:p>
        </p:txBody>
      </p:sp>
      <p:sp>
        <p:nvSpPr>
          <p:cNvPr id="5" name="Substituent note 4"/>
          <p:cNvSpPr>
            <a:spLocks noGrp="1"/>
          </p:cNvSpPr>
          <p:nvPr>
            <p:ph type="body" sz="quarter" idx="3"/>
          </p:nvPr>
        </p:nvSpPr>
        <p:spPr>
          <a:xfrm>
            <a:off x="678826" y="4715786"/>
            <a:ext cx="5440026" cy="4466671"/>
          </a:xfrm>
          <a:prstGeom prst="rect">
            <a:avLst/>
          </a:prstGeom>
        </p:spPr>
        <p:txBody>
          <a:bodyPr vert="horz" lIns="91407" tIns="45702" rIns="91407" bIns="45702" rtlCol="0">
            <a:normAutofit/>
          </a:bodyPr>
          <a:lstStyle/>
          <a:p>
            <a:pPr lvl="0"/>
            <a:r>
              <a:rPr lang="ro-RO" noProof="0" smtClean="0"/>
              <a:t>Faceți clic pentru a edita stilurile de text Coordonator</a:t>
            </a:r>
          </a:p>
          <a:p>
            <a:pPr lvl="1"/>
            <a:r>
              <a:rPr lang="ro-RO" noProof="0" smtClean="0"/>
              <a:t>Al doilea nivel</a:t>
            </a:r>
          </a:p>
          <a:p>
            <a:pPr lvl="2"/>
            <a:r>
              <a:rPr lang="ro-RO" noProof="0" smtClean="0"/>
              <a:t>Al treilea nivel</a:t>
            </a:r>
          </a:p>
          <a:p>
            <a:pPr lvl="3"/>
            <a:r>
              <a:rPr lang="ro-RO" noProof="0" smtClean="0"/>
              <a:t>Al patrulea nivel</a:t>
            </a:r>
          </a:p>
          <a:p>
            <a:pPr lvl="4"/>
            <a:r>
              <a:rPr lang="ro-RO" noProof="0" smtClean="0"/>
              <a:t>Al cincilea nivel</a:t>
            </a:r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4"/>
          </p:nvPr>
        </p:nvSpPr>
        <p:spPr>
          <a:xfrm>
            <a:off x="0" y="9428416"/>
            <a:ext cx="2946288" cy="496647"/>
          </a:xfrm>
          <a:prstGeom prst="rect">
            <a:avLst/>
          </a:prstGeom>
        </p:spPr>
        <p:txBody>
          <a:bodyPr vert="horz" lIns="91407" tIns="45702" rIns="91407" bIns="45702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5"/>
          </p:nvPr>
        </p:nvSpPr>
        <p:spPr>
          <a:xfrm>
            <a:off x="3849817" y="9428416"/>
            <a:ext cx="2946288" cy="496647"/>
          </a:xfrm>
          <a:prstGeom prst="rect">
            <a:avLst/>
          </a:prstGeom>
        </p:spPr>
        <p:txBody>
          <a:bodyPr vert="horz" wrap="square" lIns="91407" tIns="45702" rIns="91407" bIns="4570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D4010A0-304A-45CA-878F-CEEEE620DAAA}" type="slidenum">
              <a:rPr lang="ro-RO" altLang="en-US"/>
              <a:pPr/>
              <a:t>‹#›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12229525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010A0-304A-45CA-878F-CEEEE620DAAA}" type="slidenum">
              <a:rPr lang="ro-RO" altLang="en-US" smtClean="0"/>
              <a:pPr/>
              <a:t>52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4069885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010A0-304A-45CA-878F-CEEEE620DAAA}" type="slidenum">
              <a:rPr lang="ro-RO" altLang="en-US" smtClean="0"/>
              <a:pPr/>
              <a:t>53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1841458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010A0-304A-45CA-878F-CEEEE620DAAA}" type="slidenum">
              <a:rPr lang="ro-RO" altLang="en-US" smtClean="0"/>
              <a:pPr/>
              <a:t>54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2529778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010A0-304A-45CA-878F-CEEEE620DAAA}" type="slidenum">
              <a:rPr lang="ro-RO" altLang="en-US" smtClean="0"/>
              <a:pPr/>
              <a:t>55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1560722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unghi drept 10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grpSp>
        <p:nvGrpSpPr>
          <p:cNvPr id="5" name="Grupare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ormă liberă 1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" name="Formă liberă 18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6 w 5760"/>
                <a:gd name="T3" fmla="*/ 0 h 528"/>
                <a:gd name="T4" fmla="*/ 2147483646 w 5760"/>
                <a:gd name="T5" fmla="*/ 2147483646 h 528"/>
                <a:gd name="T6" fmla="*/ 2147483646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ormă liberă 18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10" name="Conector drept 1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u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17" name="Subtitlu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o-RO" smtClean="0"/>
              <a:t>Faceți clic pentru editarea stilului de subtitlu al coordonatorului</a:t>
            </a:r>
            <a:endParaRPr lang="en-US"/>
          </a:p>
        </p:txBody>
      </p:sp>
      <p:sp>
        <p:nvSpPr>
          <p:cNvPr id="11" name="Substituent dată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Substituent subsol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ubstituent număr diapozitiv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F705F07-9163-47C4-AF53-F11EACD839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3028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3" name="Substituent text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dată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ubstituent subsol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ubstituent număr diapozitiv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43B3BF-0A30-4E44-9E7B-5B9E0E5224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9547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3" name="Substituent text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dată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ubstituent subsol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ubstituent număr diapozitiv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F9EF5C-E4E0-481C-A7B3-33BFC85ED4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446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u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o-RO"/>
              <a:t>Faceți clic pentru a edita stilul de subtitlu coordonator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264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66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ntet secțiu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682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48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55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753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25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6370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637052"/>
                </a:solidFill>
              </a:rPr>
              <a:pPr/>
              <a:t>‹#›</a:t>
            </a:fld>
            <a:endParaRPr lang="en-US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730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7" name="Titlu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4" name="Substituent dată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ubstituent subsol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ubstituent număr diapozitiv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EDA79-5645-4486-ACDD-A069514147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86989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o-RO"/>
              <a:t>Faceți clic pe pictogramă pentru a adăuga o imagine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106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534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75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În zigzag 10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5" name="În zigzag 11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o-RO" smtClean="0"/>
              <a:t>Faceți clic pentru a edita stilurile de text Coordonator</a:t>
            </a:r>
          </a:p>
        </p:txBody>
      </p:sp>
      <p:sp>
        <p:nvSpPr>
          <p:cNvPr id="6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AEF5FC-0FDE-4A72-B20C-5492E90C15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283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stituent conținut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8" name="Titlu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5" name="Substituent dată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ubstituent subsol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ubstituent număr diapozitiv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3BAC71-A821-4591-9BE8-4857E7FF71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0119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o-RO" smtClean="0"/>
              <a:t>Faceți clic pentru a edita stilurile de text Coordonator</a:t>
            </a:r>
          </a:p>
        </p:txBody>
      </p:sp>
      <p:sp>
        <p:nvSpPr>
          <p:cNvPr id="4" name="Substituent text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o-RO" smtClean="0"/>
              <a:t>Faceți clic pentru a edita stilurile de text Coordonator</a:t>
            </a:r>
          </a:p>
        </p:txBody>
      </p:sp>
      <p:sp>
        <p:nvSpPr>
          <p:cNvPr id="5" name="Substituent conținut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6" name="Substituent conținut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7" name="Substituent dată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ubstituent subsol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ubstituent număr diapozitiv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CADEE0-4767-464F-9F7F-6F936F382C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99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u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3" name="Substituent dată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ubstituent subsol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ubstituent număr diapozitiv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713F7-DD09-4357-B24F-FF50E6E313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8822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ubstituent subsol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ubstituent număr diapozitiv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514E58-5E5D-416F-96B6-A6726E381A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948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3" name="Substituent text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o-RO" smtClean="0"/>
              <a:t>Faceți clic pentru a edita stilurile de text Coordonator</a:t>
            </a:r>
          </a:p>
        </p:txBody>
      </p:sp>
      <p:sp>
        <p:nvSpPr>
          <p:cNvPr id="4" name="Substituent conținut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07F7DD-03A7-4A3F-A20B-385BA88E8A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2884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ă liberă 10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Formă liberă 1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riunghi drept 15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cxnSp>
        <p:nvCxnSpPr>
          <p:cNvPr id="8" name="Conector drept 16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În zigzag 1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" name="În zigzag 1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4" name="Substituent text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o-RO" smtClean="0"/>
              <a:t>Faceți clic pentru a edita stilurile de text Coordonator</a:t>
            </a:r>
          </a:p>
        </p:txBody>
      </p:sp>
      <p:sp>
        <p:nvSpPr>
          <p:cNvPr id="3" name="Substituent imagine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o-RO" noProof="0" smtClean="0"/>
              <a:t>Faceți clic pe pictogramă pentru a adăuga o imagine</a:t>
            </a:r>
            <a:endParaRPr lang="en-US" noProof="0" dirty="0"/>
          </a:p>
        </p:txBody>
      </p:sp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11" name="Substituent dată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4796DD-905C-4B50-8511-D625C23F3D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5814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ă liberă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7" name="Formă liberă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riunghi drept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cxnSp>
        <p:nvCxnSpPr>
          <p:cNvPr id="15" name="Conector drep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ubstituent titl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1033" name="Substituent text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en-US" smtClean="0"/>
              <a:t>Faceți clic pentru a edita stilurile de text Coordonator</a:t>
            </a:r>
          </a:p>
          <a:p>
            <a:pPr lvl="1"/>
            <a:r>
              <a:rPr lang="ro-RO" altLang="en-US" smtClean="0"/>
              <a:t>Al doilea nivel</a:t>
            </a:r>
          </a:p>
          <a:p>
            <a:pPr lvl="2"/>
            <a:r>
              <a:rPr lang="ro-RO" altLang="en-US" smtClean="0"/>
              <a:t>Al treilea nivel</a:t>
            </a:r>
          </a:p>
          <a:p>
            <a:pPr lvl="3"/>
            <a:r>
              <a:rPr lang="ro-RO" altLang="en-US" smtClean="0"/>
              <a:t>Al patrulea nivel</a:t>
            </a:r>
          </a:p>
          <a:p>
            <a:pPr lvl="4"/>
            <a:r>
              <a:rPr lang="ro-RO" altLang="en-US" smtClean="0"/>
              <a:t>Al cincilea nivel</a:t>
            </a:r>
            <a:endParaRPr lang="en-US" altLang="en-US" smtClean="0"/>
          </a:p>
        </p:txBody>
      </p:sp>
      <p:sp>
        <p:nvSpPr>
          <p:cNvPr id="10" name="Substituent dată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ubstituent subsol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Substituent număr diapozitiv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BE71C9B1-BC40-4AC5-9E6B-52B99E25B88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83" r:id="rId2"/>
    <p:sldLayoutId id="2147483892" r:id="rId3"/>
    <p:sldLayoutId id="2147483884" r:id="rId4"/>
    <p:sldLayoutId id="2147483893" r:id="rId5"/>
    <p:sldLayoutId id="2147483885" r:id="rId6"/>
    <p:sldLayoutId id="2147483886" r:id="rId7"/>
    <p:sldLayoutId id="2147483894" r:id="rId8"/>
    <p:sldLayoutId id="2147483895" r:id="rId9"/>
    <p:sldLayoutId id="2147483887" r:id="rId10"/>
    <p:sldLayoutId id="214748388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9/20/2019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Calibri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361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8.JPG"/><Relationship Id="rId5" Type="http://schemas.openxmlformats.org/officeDocument/2006/relationships/image" Target="../media/image97.JPG"/><Relationship Id="rId4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gearu.ro/" TargetMode="External"/><Relationship Id="rId2" Type="http://schemas.openxmlformats.org/officeDocument/2006/relationships/hyperlink" Target="mailto:cemadgearu@yahoo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Box 3"/>
          <p:cNvSpPr txBox="1">
            <a:spLocks noChangeArrowheads="1"/>
          </p:cNvSpPr>
          <p:nvPr/>
        </p:nvSpPr>
        <p:spPr bwMode="auto">
          <a:xfrm>
            <a:off x="0" y="762000"/>
            <a:ext cx="9144000" cy="450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o-RO" altLang="en-US" sz="3600" b="1" i="1" dirty="0">
                <a:solidFill>
                  <a:srgbClr val="00B050"/>
                </a:solidFill>
                <a:latin typeface="Arial" charset="0"/>
              </a:rPr>
              <a:t>REZULTATE OBŢINUTE LA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o-RO" altLang="en-US" sz="3600" b="1" i="1" dirty="0">
              <a:solidFill>
                <a:srgbClr val="00B050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o-RO" altLang="en-US" sz="3600" b="1" i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ro-RO" altLang="en-US" sz="3500" b="1" i="1" dirty="0">
                <a:solidFill>
                  <a:srgbClr val="00B050"/>
                </a:solidFill>
                <a:latin typeface="Arial" charset="0"/>
              </a:rPr>
              <a:t>CONCURSURILE INTERNAŢIONALE </a:t>
            </a:r>
            <a:endParaRPr lang="en-US" altLang="en-US" sz="3500" b="1" i="1" dirty="0" smtClean="0">
              <a:solidFill>
                <a:srgbClr val="00B050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o-RO" altLang="en-US" sz="3500" b="1" i="1" dirty="0" smtClean="0">
                <a:solidFill>
                  <a:srgbClr val="00B050"/>
                </a:solidFill>
                <a:latin typeface="Arial" charset="0"/>
              </a:rPr>
              <a:t>ALE</a:t>
            </a:r>
            <a:endParaRPr lang="ro-RO" altLang="en-US" sz="3500" b="1" i="1" dirty="0">
              <a:solidFill>
                <a:srgbClr val="00B050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o-RO" altLang="en-US" sz="3600" b="1" i="1" dirty="0">
              <a:solidFill>
                <a:srgbClr val="00B050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o-RO" altLang="en-US" sz="3600" b="1" i="1" dirty="0">
                <a:solidFill>
                  <a:srgbClr val="00B050"/>
                </a:solidFill>
                <a:latin typeface="Arial" charset="0"/>
              </a:rPr>
              <a:t> FIRMELOR DE EXERCIŢIU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o-RO" altLang="en-US" sz="3600" b="1" i="1" dirty="0">
              <a:solidFill>
                <a:srgbClr val="0083E6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o-RO" altLang="en-US" sz="36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charset="0"/>
              </a:rPr>
              <a:t>2009 </a:t>
            </a:r>
            <a:r>
              <a:rPr lang="ro-RO" altLang="en-US" sz="3600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charset="0"/>
              </a:rPr>
              <a:t>- </a:t>
            </a:r>
            <a:r>
              <a:rPr lang="ro-RO" altLang="en-US" sz="36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charset="0"/>
              </a:rPr>
              <a:t>2019</a:t>
            </a:r>
            <a:endParaRPr lang="en-US" altLang="en-US" sz="3600" b="1" i="1" dirty="0">
              <a:solidFill>
                <a:schemeClr val="accent3">
                  <a:lumMod val="60000"/>
                  <a:lumOff val="40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Content Placeholder 6"/>
          <p:cNvSpPr>
            <a:spLocks noGrp="1"/>
          </p:cNvSpPr>
          <p:nvPr>
            <p:ph idx="1"/>
          </p:nvPr>
        </p:nvSpPr>
        <p:spPr>
          <a:xfrm>
            <a:off x="2362200" y="0"/>
            <a:ext cx="4724400" cy="1676400"/>
          </a:xfrm>
        </p:spPr>
        <p:txBody>
          <a:bodyPr>
            <a:normAutofit fontScale="92500"/>
          </a:bodyPr>
          <a:lstStyle/>
          <a:p>
            <a:pPr marL="365760" indent="-256032"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ro-RO" sz="2000" dirty="0" smtClean="0"/>
          </a:p>
          <a:p>
            <a:pPr marL="365760" indent="-256032" algn="ctr" eaLnBrk="1" fontAlgn="auto" hangingPunct="1">
              <a:lnSpc>
                <a:spcPct val="80000"/>
              </a:lnSpc>
              <a:spcAft>
                <a:spcPts val="0"/>
              </a:spcAft>
              <a:buFont typeface="Rage Italic" pitchFamily="66" charset="0"/>
              <a:buNone/>
              <a:defRPr/>
            </a:pPr>
            <a:r>
              <a:rPr lang="ro-RO" sz="2400" i="1" dirty="0" smtClean="0">
                <a:solidFill>
                  <a:srgbClr val="0083E6"/>
                </a:solidFill>
              </a:rPr>
              <a:t>„</a:t>
            </a:r>
            <a:r>
              <a:rPr lang="ro-RO" sz="2400" b="1" i="1" dirty="0" smtClean="0">
                <a:solidFill>
                  <a:srgbClr val="0083E6"/>
                </a:solidFill>
              </a:rPr>
              <a:t>GLOBAL BUSINESS CHALLENGE”</a:t>
            </a:r>
            <a:r>
              <a:rPr lang="en-US" sz="2400" b="1" i="1" dirty="0" smtClean="0">
                <a:solidFill>
                  <a:srgbClr val="0083E6"/>
                </a:solidFill>
              </a:rPr>
              <a:t> </a:t>
            </a:r>
            <a:endParaRPr lang="ro-RO" sz="2400" b="1" i="1" dirty="0" smtClean="0">
              <a:solidFill>
                <a:srgbClr val="0083E6"/>
              </a:solidFill>
            </a:endParaRPr>
          </a:p>
          <a:p>
            <a:pPr marL="365760" indent="-256032" algn="ctr" eaLnBrk="1" fontAlgn="auto" hangingPunct="1">
              <a:lnSpc>
                <a:spcPct val="80000"/>
              </a:lnSpc>
              <a:spcAft>
                <a:spcPts val="0"/>
              </a:spcAft>
              <a:buFont typeface="Rage Italic" pitchFamily="66" charset="0"/>
              <a:buNone/>
              <a:defRPr/>
            </a:pPr>
            <a:r>
              <a:rPr lang="en-US" sz="2400" b="1" i="1" dirty="0" smtClean="0">
                <a:solidFill>
                  <a:srgbClr val="0083E6"/>
                </a:solidFill>
              </a:rPr>
              <a:t>NEW YORK CITY </a:t>
            </a:r>
            <a:r>
              <a:rPr lang="ro-RO" sz="2400" b="1" i="1" dirty="0" smtClean="0">
                <a:solidFill>
                  <a:srgbClr val="0083E6"/>
                </a:solidFill>
              </a:rPr>
              <a:t> </a:t>
            </a:r>
            <a:r>
              <a:rPr lang="en-US" sz="2400" b="1" i="1" dirty="0" smtClean="0">
                <a:solidFill>
                  <a:srgbClr val="0083E6"/>
                </a:solidFill>
              </a:rPr>
              <a:t>2011</a:t>
            </a:r>
          </a:p>
          <a:p>
            <a:pPr marL="365760" indent="-256032" algn="ctr" eaLnBrk="1" fontAlgn="auto" hangingPunct="1">
              <a:lnSpc>
                <a:spcPct val="80000"/>
              </a:lnSpc>
              <a:spcAft>
                <a:spcPts val="0"/>
              </a:spcAft>
              <a:buFont typeface="Rage Italic" pitchFamily="66" charset="0"/>
              <a:buNone/>
              <a:defRPr/>
            </a:pPr>
            <a:r>
              <a:rPr lang="ro-RO" sz="2400" b="1" i="1" dirty="0" smtClean="0">
                <a:solidFill>
                  <a:srgbClr val="0083E6"/>
                </a:solidFill>
              </a:rPr>
              <a:t>a avut loc la sediul renumitei companii MICROSOFT</a:t>
            </a:r>
            <a:endParaRPr lang="en-US" sz="2400" i="1" dirty="0" smtClean="0">
              <a:solidFill>
                <a:srgbClr val="0083E6"/>
              </a:solidFill>
            </a:endParaRPr>
          </a:p>
        </p:txBody>
      </p:sp>
      <p:pic>
        <p:nvPicPr>
          <p:cNvPr id="148483" name="Picture 6" descr="DSC0007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752600"/>
            <a:ext cx="3124200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4" name="Picture 6" descr="210034_217133378297045_192311677445882_922975_5242813_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3124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5" name="Picture 7" descr="DSC000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038600"/>
            <a:ext cx="3124200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9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724400"/>
          </a:xfrm>
        </p:spPr>
        <p:txBody>
          <a:bodyPr>
            <a:normAutofit fontScale="92500"/>
          </a:bodyPr>
          <a:lstStyle/>
          <a:p>
            <a:pPr marL="365760" indent="-256032" algn="ctr" eaLnBrk="1" fontAlgn="auto" hangingPunct="1">
              <a:lnSpc>
                <a:spcPct val="150000"/>
              </a:lnSpc>
              <a:spcAft>
                <a:spcPts val="0"/>
              </a:spcAft>
              <a:buFontTx/>
              <a:buNone/>
              <a:defRPr/>
            </a:pPr>
            <a:r>
              <a:rPr lang="en-US" sz="2400" dirty="0" smtClean="0"/>
              <a:t>          </a:t>
            </a:r>
            <a:r>
              <a:rPr lang="en-US" sz="2200" dirty="0" smtClean="0"/>
              <a:t>Au </a:t>
            </a:r>
            <a:r>
              <a:rPr lang="en-US" sz="2200" dirty="0" err="1" smtClean="0"/>
              <a:t>participat</a:t>
            </a:r>
            <a:r>
              <a:rPr lang="en-US" sz="2200" dirty="0" smtClean="0"/>
              <a:t> </a:t>
            </a:r>
            <a:r>
              <a:rPr lang="ro-RO" sz="2200" dirty="0" smtClean="0"/>
              <a:t>3</a:t>
            </a:r>
            <a:r>
              <a:rPr lang="en-US" sz="2200" dirty="0" smtClean="0"/>
              <a:t> </a:t>
            </a:r>
            <a:r>
              <a:rPr lang="en-US" sz="2200" dirty="0" err="1" smtClean="0"/>
              <a:t>firme</a:t>
            </a:r>
            <a:r>
              <a:rPr lang="en-US" sz="2200" dirty="0" smtClean="0"/>
              <a:t> de </a:t>
            </a:r>
            <a:r>
              <a:rPr lang="en-US" sz="2200" dirty="0" err="1" smtClean="0"/>
              <a:t>exerci</a:t>
            </a:r>
            <a:r>
              <a:rPr lang="ro-RO" sz="2200" dirty="0" smtClean="0"/>
              <a:t>ţiu – 18 elevi şi 6 cadre didactice</a:t>
            </a:r>
          </a:p>
          <a:p>
            <a:pPr marL="365760" indent="-256032" algn="ctr" eaLnBrk="1" fontAlgn="auto" hangingPunct="1">
              <a:lnSpc>
                <a:spcPct val="150000"/>
              </a:lnSpc>
              <a:spcAft>
                <a:spcPts val="0"/>
              </a:spcAft>
              <a:buFontTx/>
              <a:buNone/>
              <a:defRPr/>
            </a:pPr>
            <a:endParaRPr lang="en-US" sz="1500" dirty="0" smtClean="0"/>
          </a:p>
          <a:p>
            <a:pPr marL="365760" indent="-256032" eaLnBrk="1" fontAlgn="auto" hangingPunct="1">
              <a:lnSpc>
                <a:spcPct val="15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ro-RO" sz="2200" b="1" i="1" dirty="0" smtClean="0"/>
              <a:t>“FE HABITAT SRL” </a:t>
            </a:r>
            <a:r>
              <a:rPr lang="en-US" sz="2200" b="1" i="1" dirty="0" smtClean="0"/>
              <a:t>- </a:t>
            </a:r>
            <a:r>
              <a:rPr lang="ro-RO" sz="2200" b="1" i="1" dirty="0" smtClean="0"/>
              <a:t>coordonator prof. Mariana Ciobanu</a:t>
            </a:r>
            <a:r>
              <a:rPr lang="en-US" sz="2200" b="1" i="1" dirty="0" smtClean="0"/>
              <a:t> </a:t>
            </a:r>
            <a:r>
              <a:rPr lang="ro-RO" sz="2200" b="1" i="1" dirty="0" smtClean="0"/>
              <a:t>, </a:t>
            </a:r>
            <a:endParaRPr lang="en-US" sz="2200" b="1" i="1" dirty="0" smtClean="0"/>
          </a:p>
          <a:p>
            <a:pPr marL="365760" indent="-256032" eaLnBrk="1" fontAlgn="auto" hangingPunct="1">
              <a:lnSpc>
                <a:spcPct val="15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ro-RO" sz="2200" b="1" i="1" dirty="0" smtClean="0"/>
              <a:t>“FE SHINE CENTER SRL”</a:t>
            </a:r>
            <a:r>
              <a:rPr lang="en-US" sz="2200" b="1" i="1" dirty="0" smtClean="0"/>
              <a:t> </a:t>
            </a:r>
            <a:r>
              <a:rPr lang="ro-RO" sz="2200" b="1" i="1" dirty="0" smtClean="0"/>
              <a:t>-  coordonator prof. Mariana Ciobanu, </a:t>
            </a:r>
            <a:endParaRPr lang="en-US" sz="2200" b="1" i="1" dirty="0" smtClean="0"/>
          </a:p>
          <a:p>
            <a:pPr marL="365760" indent="-256032" eaLnBrk="1" fontAlgn="auto" hangingPunct="1">
              <a:lnSpc>
                <a:spcPct val="15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ro-RO" sz="2200" b="1" i="1" dirty="0" smtClean="0"/>
              <a:t>“FE RO-FEST SRL”  - coordonator prof. Dana Nistor /</a:t>
            </a:r>
          </a:p>
          <a:p>
            <a:pPr marL="365760" indent="-256032" eaLnBrk="1" fontAlgn="auto" hangingPunct="1">
              <a:lnSpc>
                <a:spcPct val="150000"/>
              </a:lnSpc>
              <a:spcAft>
                <a:spcPts val="0"/>
              </a:spcAft>
              <a:buFont typeface="Wingdings 3"/>
              <a:buNone/>
              <a:defRPr/>
            </a:pPr>
            <a:r>
              <a:rPr lang="ro-RO" sz="2200" b="1" i="1" dirty="0" smtClean="0"/>
              <a:t>                                  prof. Ana Maria Picu</a:t>
            </a:r>
            <a:r>
              <a:rPr lang="ro-RO" sz="2200" dirty="0" smtClean="0"/>
              <a:t> </a:t>
            </a:r>
            <a:endParaRPr lang="en-US" sz="2200" dirty="0" smtClean="0"/>
          </a:p>
          <a:p>
            <a:pPr marL="365760" indent="-256032" algn="ctr" eaLnBrk="1" fontAlgn="auto" hangingPunct="1">
              <a:lnSpc>
                <a:spcPct val="150000"/>
              </a:lnSpc>
              <a:spcAft>
                <a:spcPts val="0"/>
              </a:spcAft>
              <a:buFontTx/>
              <a:buNone/>
              <a:defRPr/>
            </a:pPr>
            <a:endParaRPr lang="en-US" dirty="0" smtClean="0"/>
          </a:p>
          <a:p>
            <a:pPr marL="365760" indent="-256032" eaLnBrk="1" fontAlgn="auto" hangingPunct="1">
              <a:lnSpc>
                <a:spcPct val="150000"/>
              </a:lnSpc>
              <a:spcAft>
                <a:spcPts val="0"/>
              </a:spcAft>
              <a:buFontTx/>
              <a:buNone/>
              <a:defRPr/>
            </a:pPr>
            <a:r>
              <a:rPr lang="ro-RO" dirty="0" smtClean="0"/>
              <a:t> </a:t>
            </a:r>
            <a:r>
              <a:rPr lang="en-US" dirty="0" smtClean="0"/>
              <a:t>         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dirty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  <a:r>
              <a:rPr lang="ro-RO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â</a:t>
            </a:r>
            <a:r>
              <a:rPr lang="en-US" sz="2400" i="1" dirty="0" err="1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rgul</a:t>
            </a:r>
            <a:r>
              <a:rPr lang="en-US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i="1" dirty="0" err="1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Interna</a:t>
            </a:r>
            <a:r>
              <a:rPr lang="ro-RO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ţ</a:t>
            </a:r>
            <a:r>
              <a:rPr lang="en-US" sz="2400" i="1" dirty="0" err="1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ional</a:t>
            </a:r>
            <a:r>
              <a:rPr lang="en-US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al</a:t>
            </a:r>
            <a:r>
              <a:rPr lang="ro-RO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i="1" dirty="0" err="1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Firmelor</a:t>
            </a:r>
            <a:r>
              <a:rPr lang="en-US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de </a:t>
            </a:r>
            <a:r>
              <a:rPr lang="en-US" sz="2400" i="1" dirty="0" err="1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Exerci</a:t>
            </a:r>
            <a:r>
              <a:rPr lang="ro-RO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ţ</a:t>
            </a:r>
            <a:r>
              <a:rPr lang="en-US" sz="2400" i="1" dirty="0" err="1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iu</a:t>
            </a:r>
            <a:r>
              <a:rPr lang="ro-RO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SUA  </a:t>
            </a:r>
            <a:r>
              <a:rPr lang="ro-RO" sz="2400" i="1" dirty="0" err="1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</a:t>
            </a:r>
            <a:r>
              <a:rPr lang="en-US" sz="2400" i="1" dirty="0" err="1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</a:t>
            </a:r>
            <a:r>
              <a:rPr lang="ro-RO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ţ</a:t>
            </a:r>
            <a:r>
              <a:rPr lang="en-US" sz="2400" i="1" dirty="0" err="1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ia</a:t>
            </a:r>
            <a:r>
              <a:rPr lang="en-US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 XIV-a</a:t>
            </a:r>
            <a:r>
              <a:rPr lang="ro-RO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  </a:t>
            </a:r>
            <a:r>
              <a:rPr lang="en-US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 – 8  </a:t>
            </a:r>
            <a:r>
              <a:rPr lang="en-US" sz="2400" i="1" dirty="0" err="1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aprilie</a:t>
            </a:r>
            <a:r>
              <a:rPr lang="en-US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o-RO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5" descr="DSC0842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524000"/>
            <a:ext cx="5486400" cy="4114800"/>
          </a:xfrm>
        </p:spPr>
      </p:pic>
      <p:sp>
        <p:nvSpPr>
          <p:cNvPr id="14336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o-RO" i="1" dirty="0" smtClean="0">
                <a:solidFill>
                  <a:srgbClr val="0083E6"/>
                </a:solidFill>
              </a:rPr>
              <a:t>F.E. Habitat S.R.L.</a:t>
            </a:r>
            <a:endParaRPr lang="en-US" i="1" dirty="0" smtClean="0">
              <a:solidFill>
                <a:srgbClr val="0083E6"/>
              </a:solidFill>
            </a:endParaRPr>
          </a:p>
        </p:txBody>
      </p:sp>
      <p:sp>
        <p:nvSpPr>
          <p:cNvPr id="150532" name="Rectangle 1"/>
          <p:cNvSpPr>
            <a:spLocks noChangeArrowheads="1"/>
          </p:cNvSpPr>
          <p:nvPr/>
        </p:nvSpPr>
        <p:spPr bwMode="auto">
          <a:xfrm>
            <a:off x="6172200" y="1631950"/>
            <a:ext cx="28194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o-RO" altLang="en-US" sz="1400">
              <a:solidFill>
                <a:srgbClr val="1F497D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Director coordonator</a:t>
            </a:r>
            <a:r>
              <a:rPr lang="ro-RO" altLang="en-US" sz="1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:</a:t>
            </a:r>
            <a:endParaRPr lang="ro-RO" altLang="en-US" sz="900" b="1"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Ionescu Roxana Carmen </a:t>
            </a:r>
            <a:endParaRPr lang="ro-RO" altLang="en-US" sz="1400" b="1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o-RO" altLang="en-US" sz="900" b="1"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Profesor coordonator FE</a:t>
            </a:r>
            <a:r>
              <a:rPr lang="ro-RO" altLang="en-US" sz="1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:</a:t>
            </a:r>
            <a:endParaRPr lang="ro-RO" altLang="en-US" sz="900" b="1"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Ciobanu Mariana Georgeta</a:t>
            </a:r>
            <a:endParaRPr lang="ro-RO" altLang="en-US" sz="1400" b="1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o-RO" altLang="en-US" sz="900" b="1"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4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Elevi expozan</a:t>
            </a:r>
            <a:r>
              <a:rPr lang="ro-RO" altLang="en-US" sz="14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ţ</a:t>
            </a:r>
            <a:r>
              <a:rPr lang="it-IT" altLang="en-US" sz="14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lang="ro-RO" altLang="en-US" sz="14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lang="ro-RO" altLang="en-US" sz="900" b="1"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Manea Corina</a:t>
            </a:r>
            <a:endParaRPr lang="ro-RO" altLang="en-US" sz="900" b="1"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Popa Matei Alexandru</a:t>
            </a:r>
            <a:endParaRPr lang="ro-RO" altLang="en-US" sz="900" b="1"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Petrescu Corina Ana</a:t>
            </a:r>
            <a:endParaRPr lang="ro-RO" altLang="en-US" sz="900" b="1"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Pavelescu Elena Beatrice</a:t>
            </a:r>
            <a:endParaRPr lang="ro-RO" altLang="en-US" sz="900" b="1"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Druchi  Vladimir Teodor</a:t>
            </a:r>
            <a:endParaRPr lang="ro-RO" altLang="en-US" sz="900" b="1"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Hapau RAZVAN</a:t>
            </a:r>
            <a:endParaRPr lang="ro-RO" altLang="en-US" sz="900" b="1"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Marin  Iulian Gabriel</a:t>
            </a:r>
            <a:endParaRPr lang="ro-RO" altLang="en-US" sz="900" b="1"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o-RO" i="1" dirty="0" smtClean="0">
                <a:solidFill>
                  <a:srgbClr val="0083E6"/>
                </a:solidFill>
              </a:rPr>
              <a:t>F.E. </a:t>
            </a:r>
            <a:r>
              <a:rPr lang="ro-RO" i="1" dirty="0" err="1" smtClean="0">
                <a:solidFill>
                  <a:srgbClr val="0083E6"/>
                </a:solidFill>
              </a:rPr>
              <a:t>Shine</a:t>
            </a:r>
            <a:r>
              <a:rPr lang="ro-RO" i="1" dirty="0" smtClean="0">
                <a:solidFill>
                  <a:srgbClr val="0083E6"/>
                </a:solidFill>
              </a:rPr>
              <a:t> </a:t>
            </a:r>
            <a:r>
              <a:rPr lang="ro-RO" i="1" dirty="0" err="1" smtClean="0">
                <a:solidFill>
                  <a:srgbClr val="0083E6"/>
                </a:solidFill>
              </a:rPr>
              <a:t>Centers</a:t>
            </a:r>
            <a:r>
              <a:rPr lang="ro-RO" i="1" dirty="0" smtClean="0">
                <a:solidFill>
                  <a:srgbClr val="0083E6"/>
                </a:solidFill>
              </a:rPr>
              <a:t> S.R.L.</a:t>
            </a:r>
            <a:endParaRPr lang="en-US" i="1" dirty="0" smtClean="0">
              <a:solidFill>
                <a:srgbClr val="0083E6"/>
              </a:solidFill>
            </a:endParaRPr>
          </a:p>
        </p:txBody>
      </p:sp>
      <p:pic>
        <p:nvPicPr>
          <p:cNvPr id="151555" name="Picture 3" descr="DSC021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6056313" cy="396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6" name="Rectangle 1"/>
          <p:cNvSpPr>
            <a:spLocks noChangeArrowheads="1"/>
          </p:cNvSpPr>
          <p:nvPr/>
        </p:nvSpPr>
        <p:spPr bwMode="auto">
          <a:xfrm>
            <a:off x="6324600" y="1676400"/>
            <a:ext cx="28194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o-RO" altLang="en-US" sz="14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400" b="1">
                <a:latin typeface="Arial" charset="0"/>
              </a:rPr>
              <a:t>Profesor coordonator FE</a:t>
            </a:r>
            <a:r>
              <a:rPr lang="ro-RO" altLang="en-US" sz="1400" b="1">
                <a:latin typeface="Arial" charset="0"/>
              </a:rPr>
              <a:t>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400" b="1">
                <a:latin typeface="Arial" charset="0"/>
              </a:rPr>
              <a:t>Ciobanu Mariana Georgeta</a:t>
            </a:r>
            <a:endParaRPr lang="ro-RO" altLang="en-US" sz="14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o-RO" altLang="en-US" sz="14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400" b="1">
                <a:latin typeface="Arial" charset="0"/>
              </a:rPr>
              <a:t>Profesor colaborator</a:t>
            </a:r>
            <a:r>
              <a:rPr lang="ro-RO" altLang="en-US" sz="1400" b="1">
                <a:latin typeface="Arial" charset="0"/>
              </a:rPr>
              <a:t>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400" b="1">
                <a:latin typeface="Arial" charset="0"/>
              </a:rPr>
              <a:t>Lemnaru Cristina</a:t>
            </a:r>
            <a:endParaRPr lang="ro-RO" altLang="en-US" sz="14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o-RO" altLang="en-US" sz="14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400" b="1">
                <a:latin typeface="Arial" charset="0"/>
              </a:rPr>
              <a:t>Elevi expozanți</a:t>
            </a:r>
            <a:r>
              <a:rPr lang="ro-RO" altLang="en-US" sz="1400" b="1">
                <a:latin typeface="Arial" charset="0"/>
              </a:rPr>
              <a:t>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400" b="1">
                <a:latin typeface="Arial" charset="0"/>
              </a:rPr>
              <a:t>Cristea Diana Maria </a:t>
            </a:r>
            <a:endParaRPr lang="ro-RO" altLang="en-US" sz="14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400" b="1">
                <a:latin typeface="Arial" charset="0"/>
              </a:rPr>
              <a:t>Dragan Alexandra</a:t>
            </a:r>
            <a:endParaRPr lang="ro-RO" altLang="en-US" sz="14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400" b="1">
                <a:latin typeface="Arial" charset="0"/>
              </a:rPr>
              <a:t>Bucur Bogdan Andrei</a:t>
            </a:r>
            <a:endParaRPr lang="ro-RO" altLang="en-US" sz="14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400" b="1">
                <a:latin typeface="Arial" charset="0"/>
              </a:rPr>
              <a:t>Maldaeanu Alexandra </a:t>
            </a:r>
            <a:r>
              <a:rPr lang="it-IT" altLang="en-US" sz="1300" b="1">
                <a:latin typeface="Arial" charset="0"/>
              </a:rPr>
              <a:t>Madalina</a:t>
            </a:r>
            <a:endParaRPr lang="ro-RO" altLang="en-US" sz="13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400" b="1">
                <a:latin typeface="Arial" charset="0"/>
              </a:rPr>
              <a:t>Sanducu Andreea</a:t>
            </a:r>
            <a:endParaRPr lang="ro-RO" altLang="en-US" sz="14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400" b="1">
                <a:latin typeface="Arial" charset="0"/>
              </a:rPr>
              <a:t>Manolica Alexandru Iulian</a:t>
            </a:r>
            <a:endParaRPr lang="ro-RO" altLang="en-US" sz="1400" b="1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o-RO" i="1" dirty="0" smtClean="0">
                <a:solidFill>
                  <a:srgbClr val="0083E6"/>
                </a:solidFill>
              </a:rPr>
              <a:t>F.E. RO-FEST S.R.L.</a:t>
            </a:r>
            <a:endParaRPr lang="en-US" i="1" dirty="0" smtClean="0">
              <a:solidFill>
                <a:srgbClr val="0083E6"/>
              </a:solidFill>
            </a:endParaRPr>
          </a:p>
        </p:txBody>
      </p:sp>
      <p:pic>
        <p:nvPicPr>
          <p:cNvPr id="152579" name="Picture 3" descr="DSC020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0" name="Rectangle 1"/>
          <p:cNvSpPr>
            <a:spLocks noChangeArrowheads="1"/>
          </p:cNvSpPr>
          <p:nvPr/>
        </p:nvSpPr>
        <p:spPr bwMode="auto">
          <a:xfrm>
            <a:off x="6324600" y="1676400"/>
            <a:ext cx="28194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400" b="1">
                <a:latin typeface="Arial" charset="0"/>
              </a:rPr>
              <a:t>Profesor coordonator FE</a:t>
            </a:r>
            <a:r>
              <a:rPr lang="ro-RO" altLang="en-US" sz="1400" b="1">
                <a:latin typeface="Arial" charset="0"/>
              </a:rPr>
              <a:t>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o-RO" altLang="en-US" sz="1400" b="1">
                <a:latin typeface="Arial" charset="0"/>
              </a:rPr>
              <a:t>Nistor Daniela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400" b="1">
                <a:latin typeface="Arial" charset="0"/>
              </a:rPr>
              <a:t>Picu Ana Maria</a:t>
            </a:r>
            <a:endParaRPr lang="ro-RO" altLang="en-US" sz="14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o-RO" altLang="en-US" sz="14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400" b="1">
                <a:latin typeface="Arial" charset="0"/>
              </a:rPr>
              <a:t>Profesor colaborator</a:t>
            </a:r>
            <a:r>
              <a:rPr lang="ro-RO" altLang="en-US" sz="1400" b="1">
                <a:latin typeface="Arial" charset="0"/>
              </a:rPr>
              <a:t>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en-US" sz="1400" b="1">
                <a:latin typeface="Arial" charset="0"/>
              </a:rPr>
              <a:t>Finichiu Roxana</a:t>
            </a:r>
            <a:endParaRPr lang="ro-RO" altLang="en-US" sz="14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o-RO" altLang="en-US" sz="14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400" b="1">
                <a:latin typeface="Arial" charset="0"/>
              </a:rPr>
              <a:t>Elevi expozanți</a:t>
            </a:r>
            <a:r>
              <a:rPr lang="ro-RO" altLang="en-US" sz="1400" b="1">
                <a:latin typeface="Arial" charset="0"/>
              </a:rPr>
              <a:t>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400" b="1">
                <a:latin typeface="Arial" charset="0"/>
              </a:rPr>
              <a:t>Ruja Daniel</a:t>
            </a:r>
            <a:endParaRPr lang="ro-RO" altLang="en-US" sz="14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400" b="1">
                <a:latin typeface="Arial" charset="0"/>
              </a:rPr>
              <a:t>Ionescu Cătălin Ionel</a:t>
            </a:r>
            <a:endParaRPr lang="ro-RO" altLang="en-US" sz="14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400" b="1">
                <a:latin typeface="Arial" charset="0"/>
              </a:rPr>
              <a:t>Procopie Alina Gabriela</a:t>
            </a:r>
            <a:endParaRPr lang="ro-RO" altLang="en-US" sz="14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400" b="1">
                <a:latin typeface="Arial" charset="0"/>
              </a:rPr>
              <a:t>Leanca Marius Iulius</a:t>
            </a:r>
            <a:endParaRPr lang="ro-RO" altLang="en-US" sz="14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400" b="1">
                <a:latin typeface="Arial" charset="0"/>
              </a:rPr>
              <a:t>Iordache Cristina Georgiana</a:t>
            </a:r>
            <a:endParaRPr lang="ro-RO" altLang="en-US" sz="14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400" b="1">
                <a:latin typeface="Arial" charset="0"/>
              </a:rPr>
              <a:t>Nicolae Claudiu</a:t>
            </a:r>
            <a:endParaRPr lang="ro-RO" altLang="en-US" sz="14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400" b="1">
                <a:latin typeface="Arial" charset="0"/>
              </a:rPr>
              <a:t>Neagu Marius Theodor</a:t>
            </a:r>
            <a:endParaRPr lang="ro-RO" altLang="en-US" sz="1400" b="1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763000" cy="3505200"/>
          </a:xfrm>
        </p:spPr>
        <p:txBody>
          <a:bodyPr/>
          <a:lstStyle/>
          <a:p>
            <a:pPr eaLnBrk="1" hangingPunct="1"/>
            <a:endParaRPr lang="en-US" altLang="en-US" b="1" i="1" smtClean="0"/>
          </a:p>
          <a:p>
            <a:pPr eaLnBrk="1" hangingPunct="1"/>
            <a:r>
              <a:rPr lang="en-US" altLang="en-US" sz="2400" b="1" i="1" smtClean="0"/>
              <a:t> </a:t>
            </a:r>
            <a:r>
              <a:rPr lang="ro-RO" altLang="en-US" sz="2400" b="1" i="1" smtClean="0"/>
              <a:t>locul VI</a:t>
            </a:r>
            <a:r>
              <a:rPr lang="en-US" altLang="en-US" sz="2400" b="1" i="1" smtClean="0"/>
              <a:t> </a:t>
            </a:r>
            <a:r>
              <a:rPr lang="ro-RO" altLang="en-US" sz="2400" b="1" i="1" smtClean="0"/>
              <a:t> </a:t>
            </a:r>
            <a:r>
              <a:rPr lang="ro-RO" altLang="en-US" sz="1800" smtClean="0"/>
              <a:t>la secţiunea</a:t>
            </a:r>
            <a:r>
              <a:rPr lang="ro-RO" altLang="en-US" sz="2400" b="1" i="1" smtClean="0"/>
              <a:t> “Best Catalog”- “FE HABITAT SRL” </a:t>
            </a:r>
            <a:endParaRPr lang="en-US" altLang="en-US" sz="2400" smtClean="0"/>
          </a:p>
          <a:p>
            <a:pPr eaLnBrk="1" hangingPunct="1"/>
            <a:r>
              <a:rPr lang="it-IT" altLang="en-US" sz="2400" b="1" i="1" smtClean="0"/>
              <a:t> </a:t>
            </a:r>
            <a:r>
              <a:rPr lang="ro-RO" altLang="en-US" sz="2400" b="1" i="1" smtClean="0"/>
              <a:t>“</a:t>
            </a:r>
            <a:r>
              <a:rPr lang="it-IT" altLang="en-US" sz="2400" b="1" i="1" smtClean="0"/>
              <a:t>Honorable Mention</a:t>
            </a:r>
            <a:r>
              <a:rPr lang="ro-RO" altLang="en-US" sz="2400" smtClean="0"/>
              <a:t>”</a:t>
            </a:r>
            <a:r>
              <a:rPr lang="ro-RO" altLang="en-US" sz="2400" b="1" i="1" smtClean="0"/>
              <a:t> </a:t>
            </a:r>
            <a:r>
              <a:rPr lang="it-IT" altLang="en-US" sz="1800" smtClean="0"/>
              <a:t>la </a:t>
            </a:r>
            <a:r>
              <a:rPr lang="ro-RO" altLang="en-US" sz="1800" smtClean="0"/>
              <a:t>secţiunea</a:t>
            </a:r>
            <a:r>
              <a:rPr lang="it-IT" altLang="en-US" sz="2400" b="1" i="1" smtClean="0"/>
              <a:t> </a:t>
            </a:r>
            <a:r>
              <a:rPr lang="ro-RO" altLang="en-US" sz="2400" b="1" i="1" smtClean="0"/>
              <a:t>“Best Catalog “ - </a:t>
            </a:r>
          </a:p>
          <a:p>
            <a:pPr eaLnBrk="1" hangingPunct="1">
              <a:buFontTx/>
              <a:buNone/>
            </a:pPr>
            <a:r>
              <a:rPr lang="ro-RO" altLang="en-US" sz="2400" b="1" i="1" smtClean="0"/>
              <a:t>     FE SHINE CENTER SRL</a:t>
            </a:r>
            <a:endParaRPr lang="en-US" altLang="en-US" sz="2400" smtClean="0"/>
          </a:p>
          <a:p>
            <a:pPr eaLnBrk="1" hangingPunct="1"/>
            <a:r>
              <a:rPr lang="ro-RO" altLang="en-US" sz="2400" b="1" i="1" smtClean="0"/>
              <a:t> “Honorable Mention” </a:t>
            </a:r>
            <a:r>
              <a:rPr lang="ro-RO" altLang="en-US" sz="1800" smtClean="0"/>
              <a:t>la secţiunea</a:t>
            </a:r>
            <a:r>
              <a:rPr lang="ro-RO" altLang="en-US" sz="2400" smtClean="0"/>
              <a:t>”</a:t>
            </a:r>
            <a:r>
              <a:rPr lang="ro-RO" altLang="en-US" sz="2400" b="1" i="1" smtClean="0"/>
              <a:t> Best Web Page“ - </a:t>
            </a:r>
          </a:p>
          <a:p>
            <a:pPr eaLnBrk="1" hangingPunct="1">
              <a:buFontTx/>
              <a:buNone/>
            </a:pPr>
            <a:r>
              <a:rPr lang="ro-RO" altLang="en-US" sz="2400" b="1" i="1" smtClean="0"/>
              <a:t>     FE HABITAT SRL</a:t>
            </a:r>
            <a:endParaRPr lang="en-US" altLang="en-US" sz="2400" smtClean="0"/>
          </a:p>
          <a:p>
            <a:pPr eaLnBrk="1" hangingPunct="1"/>
            <a:r>
              <a:rPr lang="ro-RO" altLang="en-US" sz="2400" b="1" i="1" smtClean="0"/>
              <a:t>  </a:t>
            </a:r>
            <a:r>
              <a:rPr lang="en-US" altLang="en-US" sz="2400" b="1" i="1" smtClean="0"/>
              <a:t>D</a:t>
            </a:r>
            <a:r>
              <a:rPr lang="ro-RO" altLang="en-US" sz="2400" b="1" i="1" smtClean="0"/>
              <a:t>iploma de participare  </a:t>
            </a:r>
            <a:r>
              <a:rPr lang="ro-RO" altLang="en-US" sz="1800" smtClean="0"/>
              <a:t>la competiţia</a:t>
            </a:r>
            <a:r>
              <a:rPr lang="ro-RO" altLang="en-US" sz="2400" b="1" i="1" smtClean="0"/>
              <a:t> „GLOBAL BUSINESS   </a:t>
            </a:r>
          </a:p>
          <a:p>
            <a:pPr eaLnBrk="1" hangingPunct="1">
              <a:buFont typeface="Wingdings 3" pitchFamily="18" charset="2"/>
              <a:buNone/>
            </a:pPr>
            <a:r>
              <a:rPr lang="ro-RO" altLang="en-US" sz="2400" b="1" i="1" smtClean="0"/>
              <a:t>     CHALLENGE” </a:t>
            </a:r>
            <a:endParaRPr lang="en-US" altLang="en-US" sz="2400" b="1" i="1" smtClean="0"/>
          </a:p>
        </p:txBody>
      </p:sp>
      <p:sp>
        <p:nvSpPr>
          <p:cNvPr id="146435" name="Title 1"/>
          <p:cNvSpPr>
            <a:spLocks noGrp="1"/>
          </p:cNvSpPr>
          <p:nvPr>
            <p:ph type="title"/>
          </p:nvPr>
        </p:nvSpPr>
        <p:spPr>
          <a:xfrm>
            <a:off x="550863" y="436563"/>
            <a:ext cx="7678737" cy="8588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600" dirty="0" smtClean="0"/>
              <a:t> REZULTATE </a:t>
            </a:r>
            <a:r>
              <a:rPr lang="ro-RO" sz="2600" dirty="0" smtClean="0"/>
              <a:t>  </a:t>
            </a:r>
            <a:r>
              <a:rPr lang="en-US" sz="2600" dirty="0" smtClean="0"/>
              <a:t>OBŢINUTE</a:t>
            </a:r>
          </a:p>
        </p:txBody>
      </p:sp>
      <p:pic>
        <p:nvPicPr>
          <p:cNvPr id="14" name="Picture 8" descr="C:\Users\sisilexy\Desktop\poze sua 2011\1\DSC0068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4343400"/>
            <a:ext cx="1671638" cy="2001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4" descr="C:\Users\sisilexy\Desktop\poze sua 2011\1\DSC0068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4343400"/>
            <a:ext cx="1676399" cy="1943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9" descr="C:\Users\sisilexy\Desktop\poze sua 2011\1\DSC0068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4343400"/>
            <a:ext cx="1676400" cy="1957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057400"/>
            <a:ext cx="8229600" cy="35687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b="1" smtClean="0"/>
              <a:t>PERIOADA: 19-25 MARITIE 2012</a:t>
            </a:r>
            <a:endParaRPr lang="ro-RO" altLang="en-US" sz="2400" b="1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 b="1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400" b="1" smtClean="0"/>
              <a:t>FE participante:</a:t>
            </a:r>
            <a:endParaRPr lang="ro-RO" altLang="en-US" sz="2400" b="1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400" b="1" smtClean="0"/>
              <a:t>FE “ </a:t>
            </a:r>
            <a:r>
              <a:rPr lang="ro-RO" altLang="en-US" sz="2400" b="1" smtClean="0"/>
              <a:t>FESTIN BLUE</a:t>
            </a:r>
            <a:r>
              <a:rPr lang="en-US" altLang="en-US" sz="2400" b="1" smtClean="0"/>
              <a:t> ” SRL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o-RO" altLang="en-US" sz="2400" b="1" smtClean="0"/>
              <a:t>   </a:t>
            </a:r>
            <a:r>
              <a:rPr lang="en-US" altLang="en-US" sz="2400" b="1" smtClean="0"/>
              <a:t>- coordonator</a:t>
            </a:r>
            <a:r>
              <a:rPr lang="ro-RO" altLang="en-US" sz="2400" b="1" smtClean="0"/>
              <a:t>:</a:t>
            </a:r>
            <a:r>
              <a:rPr lang="en-US" altLang="en-US" sz="2400" b="1" smtClean="0"/>
              <a:t> prof. Nistor Daniela</a:t>
            </a:r>
            <a:r>
              <a:rPr lang="ro-RO" altLang="en-US" sz="2400" b="1" smtClean="0"/>
              <a:t> Paula</a:t>
            </a:r>
            <a:endParaRPr lang="en-US" altLang="en-US" sz="2400" b="1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400" b="1" smtClean="0"/>
              <a:t>FE “SHINE CENTER” SRL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b="1" smtClean="0"/>
              <a:t>  </a:t>
            </a:r>
            <a:r>
              <a:rPr lang="ro-RO" altLang="en-US" sz="2400" b="1" smtClean="0"/>
              <a:t> </a:t>
            </a:r>
            <a:r>
              <a:rPr lang="en-US" altLang="en-US" sz="2400" b="1" smtClean="0"/>
              <a:t>- coordonator</a:t>
            </a:r>
            <a:r>
              <a:rPr lang="ro-RO" altLang="en-US" sz="2400" b="1" smtClean="0"/>
              <a:t>:</a:t>
            </a:r>
            <a:r>
              <a:rPr lang="en-US" altLang="en-US" sz="2400" b="1" smtClean="0"/>
              <a:t> prof. Ciobanu Mariana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b="1" smtClean="0"/>
              <a:t>FE “ GLORIETTE ” SRL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o-RO" altLang="en-US" sz="2400" b="1" smtClean="0"/>
              <a:t>   </a:t>
            </a:r>
            <a:r>
              <a:rPr lang="en-US" altLang="en-US" sz="2400" b="1" smtClean="0"/>
              <a:t>- coordonator</a:t>
            </a:r>
            <a:r>
              <a:rPr lang="ro-RO" altLang="en-US" sz="2400" b="1" smtClean="0"/>
              <a:t>:</a:t>
            </a:r>
            <a:r>
              <a:rPr lang="en-US" altLang="en-US" sz="2400" b="1" smtClean="0"/>
              <a:t> prof. Ciobanu Mariana</a:t>
            </a:r>
          </a:p>
        </p:txBody>
      </p:sp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600" i="1" dirty="0" smtClean="0">
                <a:solidFill>
                  <a:srgbClr val="0083E6"/>
                </a:solidFill>
              </a:rPr>
              <a:t>T</a:t>
            </a:r>
            <a:r>
              <a:rPr lang="ro-RO" sz="2600" i="1" dirty="0" smtClean="0">
                <a:solidFill>
                  <a:srgbClr val="0083E6"/>
                </a:solidFill>
              </a:rPr>
              <a:t>â</a:t>
            </a:r>
            <a:r>
              <a:rPr lang="en-US" sz="2600" i="1" dirty="0" err="1" smtClean="0">
                <a:solidFill>
                  <a:srgbClr val="0083E6"/>
                </a:solidFill>
              </a:rPr>
              <a:t>rgul</a:t>
            </a:r>
            <a:r>
              <a:rPr lang="en-US" sz="2600" i="1" dirty="0" smtClean="0">
                <a:solidFill>
                  <a:srgbClr val="0083E6"/>
                </a:solidFill>
              </a:rPr>
              <a:t> </a:t>
            </a:r>
            <a:r>
              <a:rPr lang="ro-RO" sz="2600" i="1" dirty="0" smtClean="0">
                <a:solidFill>
                  <a:srgbClr val="0083E6"/>
                </a:solidFill>
              </a:rPr>
              <a:t>I</a:t>
            </a:r>
            <a:r>
              <a:rPr lang="en-US" sz="2600" i="1" dirty="0" err="1" smtClean="0">
                <a:solidFill>
                  <a:srgbClr val="0083E6"/>
                </a:solidFill>
              </a:rPr>
              <a:t>nterna</a:t>
            </a:r>
            <a:r>
              <a:rPr lang="ro-RO" sz="2600" i="1" dirty="0" smtClean="0">
                <a:solidFill>
                  <a:srgbClr val="0083E6"/>
                </a:solidFill>
              </a:rPr>
              <a:t>ţ</a:t>
            </a:r>
            <a:r>
              <a:rPr lang="en-US" sz="2600" i="1" dirty="0" err="1" smtClean="0">
                <a:solidFill>
                  <a:srgbClr val="0083E6"/>
                </a:solidFill>
              </a:rPr>
              <a:t>ional</a:t>
            </a:r>
            <a:r>
              <a:rPr lang="en-US" sz="2600" i="1" dirty="0" smtClean="0">
                <a:solidFill>
                  <a:srgbClr val="0083E6"/>
                </a:solidFill>
              </a:rPr>
              <a:t> al </a:t>
            </a:r>
            <a:r>
              <a:rPr lang="en-US" sz="2600" i="1" dirty="0" err="1" smtClean="0">
                <a:solidFill>
                  <a:srgbClr val="0083E6"/>
                </a:solidFill>
              </a:rPr>
              <a:t>firmelor</a:t>
            </a:r>
            <a:r>
              <a:rPr lang="en-US" sz="2600" i="1" dirty="0" smtClean="0">
                <a:solidFill>
                  <a:srgbClr val="0083E6"/>
                </a:solidFill>
              </a:rPr>
              <a:t> de </a:t>
            </a:r>
            <a:r>
              <a:rPr lang="en-US" sz="2600" i="1" dirty="0" err="1" smtClean="0">
                <a:solidFill>
                  <a:srgbClr val="0083E6"/>
                </a:solidFill>
              </a:rPr>
              <a:t>exerci</a:t>
            </a:r>
            <a:r>
              <a:rPr lang="ro-RO" sz="2600" i="1" dirty="0" smtClean="0">
                <a:solidFill>
                  <a:srgbClr val="0083E6"/>
                </a:solidFill>
              </a:rPr>
              <a:t>ţ</a:t>
            </a:r>
            <a:r>
              <a:rPr lang="en-US" sz="2600" i="1" dirty="0" err="1" smtClean="0">
                <a:solidFill>
                  <a:srgbClr val="0083E6"/>
                </a:solidFill>
              </a:rPr>
              <a:t>iu</a:t>
            </a:r>
            <a:r>
              <a:rPr lang="en-US" sz="2600" i="1" dirty="0" smtClean="0">
                <a:solidFill>
                  <a:srgbClr val="0083E6"/>
                </a:solidFill>
              </a:rPr>
              <a:t/>
            </a:r>
            <a:br>
              <a:rPr lang="en-US" sz="2600" i="1" dirty="0" smtClean="0">
                <a:solidFill>
                  <a:srgbClr val="0083E6"/>
                </a:solidFill>
              </a:rPr>
            </a:br>
            <a:r>
              <a:rPr lang="en-US" sz="2600" i="1" dirty="0" smtClean="0">
                <a:solidFill>
                  <a:srgbClr val="0083E6"/>
                </a:solidFill>
              </a:rPr>
              <a:t>SWANSEA 2012</a:t>
            </a:r>
            <a:r>
              <a:rPr lang="ro-RO" sz="2600" i="1" dirty="0" smtClean="0">
                <a:solidFill>
                  <a:srgbClr val="0083E6"/>
                </a:solidFill>
              </a:rPr>
              <a:t> </a:t>
            </a:r>
            <a:r>
              <a:rPr lang="en-US" sz="2600" i="1" dirty="0" smtClean="0">
                <a:solidFill>
                  <a:srgbClr val="0083E6"/>
                </a:solidFill>
              </a:rPr>
              <a:t>- ANGLIA</a:t>
            </a:r>
          </a:p>
        </p:txBody>
      </p:sp>
      <p:pic>
        <p:nvPicPr>
          <p:cNvPr id="154628" name="Picture 2" descr="C:\Documents and Settings\daip-16\Desktop\anglia2012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343400"/>
            <a:ext cx="2259013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1447800"/>
            <a:ext cx="2982913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828800"/>
            <a:ext cx="8229600" cy="46021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000" b="1" smtClean="0"/>
              <a:t>FE “SHINE CENTER” SRL</a:t>
            </a:r>
            <a:endParaRPr lang="ro-RO" altLang="en-US" sz="2000" b="1" smtClean="0"/>
          </a:p>
          <a:p>
            <a:pPr eaLnBrk="1" hangingPunct="1"/>
            <a:r>
              <a:rPr lang="en-US" altLang="en-US" sz="2000" b="1" smtClean="0"/>
              <a:t>Elevi participanti</a:t>
            </a:r>
            <a:r>
              <a:rPr lang="ro-RO" altLang="en-US" sz="2000" b="1" smtClean="0"/>
              <a:t>: Plangu Octav, Drăgan Alexandra, Druchi Vladimir, Mîț Cătălin, Brînzan Monica, Muscalu Mihaela, Mahmood Ali, Buzdugan Irina, Bălinișteanu Cristina.</a:t>
            </a:r>
          </a:p>
          <a:p>
            <a:pPr eaLnBrk="1" hangingPunct="1">
              <a:buFontTx/>
              <a:buNone/>
            </a:pPr>
            <a:r>
              <a:rPr lang="en-US" altLang="en-US" sz="2000" b="1" smtClean="0"/>
              <a:t>FE “ GLORIETTE ” SRL</a:t>
            </a:r>
          </a:p>
          <a:p>
            <a:pPr eaLnBrk="1" hangingPunct="1"/>
            <a:r>
              <a:rPr lang="en-US" altLang="en-US" sz="2000" b="1" smtClean="0"/>
              <a:t>Elevi participanti</a:t>
            </a:r>
            <a:r>
              <a:rPr lang="ro-RO" altLang="en-US" sz="2000" b="1" smtClean="0"/>
              <a:t>: Hapău Răzvan, Marin Iulian, Pavelescu Beatrice, Fugulin Alexandra, Berechet Alin, Dimbean Victor, Manea Corina. </a:t>
            </a:r>
          </a:p>
          <a:p>
            <a:pPr eaLnBrk="1" hangingPunct="1">
              <a:buFontTx/>
              <a:buNone/>
            </a:pPr>
            <a:r>
              <a:rPr lang="ro-RO" altLang="en-US" sz="2000" b="1" smtClean="0"/>
              <a:t>F</a:t>
            </a:r>
            <a:r>
              <a:rPr lang="en-US" altLang="en-US" sz="2000" b="1" smtClean="0"/>
              <a:t>E “ </a:t>
            </a:r>
            <a:r>
              <a:rPr lang="ro-RO" altLang="en-US" sz="2000" b="1" smtClean="0"/>
              <a:t>FESTIN BLUE</a:t>
            </a:r>
            <a:r>
              <a:rPr lang="en-US" altLang="en-US" sz="2000" b="1" smtClean="0"/>
              <a:t> ” SRL</a:t>
            </a:r>
            <a:endParaRPr lang="ro-RO" altLang="en-US" sz="2000" b="1" smtClean="0"/>
          </a:p>
          <a:p>
            <a:pPr eaLnBrk="1" hangingPunct="1">
              <a:buFontTx/>
              <a:buNone/>
            </a:pPr>
            <a:r>
              <a:rPr lang="ro-RO" altLang="en-US" sz="2000" b="1" smtClean="0"/>
              <a:t>   </a:t>
            </a:r>
            <a:r>
              <a:rPr lang="en-US" altLang="en-US" sz="2000" b="1" smtClean="0"/>
              <a:t>Elevi participanti</a:t>
            </a:r>
            <a:r>
              <a:rPr lang="ro-RO" altLang="en-US" sz="2000" b="1" smtClean="0"/>
              <a:t>: Cocos Catalin, Capatina Francesca, Raduta Adriana, Pop Claudia, Popa Paul, Neagu Theodor,Tupea Madalina.</a:t>
            </a:r>
            <a:endParaRPr lang="en-US" altLang="en-US" sz="2000" b="1" smtClean="0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i="1" dirty="0" err="1" smtClean="0">
                <a:solidFill>
                  <a:srgbClr val="0083E6"/>
                </a:solidFill>
              </a:rPr>
              <a:t>T</a:t>
            </a:r>
            <a:r>
              <a:rPr lang="en-US" sz="2800" i="1" dirty="0" err="1" smtClean="0">
                <a:solidFill>
                  <a:srgbClr val="0083E6"/>
                </a:solidFill>
                <a:cs typeface="Arial" charset="0"/>
              </a:rPr>
              <a:t>â</a:t>
            </a:r>
            <a:r>
              <a:rPr lang="en-US" sz="2800" i="1" dirty="0" err="1" smtClean="0">
                <a:solidFill>
                  <a:srgbClr val="0083E6"/>
                </a:solidFill>
              </a:rPr>
              <a:t>rgul</a:t>
            </a:r>
            <a:r>
              <a:rPr lang="en-US" sz="2800" i="1" dirty="0" smtClean="0">
                <a:solidFill>
                  <a:srgbClr val="0083E6"/>
                </a:solidFill>
              </a:rPr>
              <a:t> </a:t>
            </a:r>
            <a:r>
              <a:rPr lang="ro-RO" sz="2800" i="1" dirty="0" err="1" smtClean="0">
                <a:solidFill>
                  <a:srgbClr val="0083E6"/>
                </a:solidFill>
              </a:rPr>
              <a:t>I</a:t>
            </a:r>
            <a:r>
              <a:rPr lang="en-US" sz="2800" i="1" dirty="0" err="1" smtClean="0">
                <a:solidFill>
                  <a:srgbClr val="0083E6"/>
                </a:solidFill>
              </a:rPr>
              <a:t>nterna</a:t>
            </a:r>
            <a:r>
              <a:rPr lang="en-US" sz="2800" i="1" dirty="0" err="1" smtClean="0">
                <a:solidFill>
                  <a:srgbClr val="0083E6"/>
                </a:solidFill>
                <a:latin typeface="Book Antiqua" pitchFamily="18" charset="0"/>
              </a:rPr>
              <a:t>ţ</a:t>
            </a:r>
            <a:r>
              <a:rPr lang="en-US" sz="2800" i="1" dirty="0" err="1" smtClean="0">
                <a:solidFill>
                  <a:srgbClr val="0083E6"/>
                </a:solidFill>
              </a:rPr>
              <a:t>ional</a:t>
            </a:r>
            <a:r>
              <a:rPr lang="en-US" sz="2800" i="1" dirty="0" smtClean="0">
                <a:solidFill>
                  <a:srgbClr val="0083E6"/>
                </a:solidFill>
              </a:rPr>
              <a:t> al </a:t>
            </a:r>
            <a:r>
              <a:rPr lang="en-US" sz="2800" i="1" dirty="0" err="1" smtClean="0">
                <a:solidFill>
                  <a:srgbClr val="0083E6"/>
                </a:solidFill>
              </a:rPr>
              <a:t>firmelor</a:t>
            </a:r>
            <a:r>
              <a:rPr lang="en-US" sz="2800" i="1" dirty="0" smtClean="0">
                <a:solidFill>
                  <a:srgbClr val="0083E6"/>
                </a:solidFill>
              </a:rPr>
              <a:t> de </a:t>
            </a:r>
            <a:r>
              <a:rPr lang="en-US" sz="2800" i="1" dirty="0" err="1" smtClean="0">
                <a:solidFill>
                  <a:srgbClr val="0083E6"/>
                </a:solidFill>
              </a:rPr>
              <a:t>exerci</a:t>
            </a:r>
            <a:r>
              <a:rPr lang="en-US" sz="2800" i="1" dirty="0" err="1" smtClean="0">
                <a:solidFill>
                  <a:srgbClr val="0083E6"/>
                </a:solidFill>
                <a:latin typeface="Book Antiqua" pitchFamily="18" charset="0"/>
              </a:rPr>
              <a:t>ţ</a:t>
            </a:r>
            <a:r>
              <a:rPr lang="en-US" sz="2800" i="1" dirty="0" err="1" smtClean="0">
                <a:solidFill>
                  <a:srgbClr val="0083E6"/>
                </a:solidFill>
              </a:rPr>
              <a:t>iu</a:t>
            </a:r>
            <a:r>
              <a:rPr lang="en-US" sz="2800" i="1" dirty="0" smtClean="0">
                <a:solidFill>
                  <a:srgbClr val="0083E6"/>
                </a:solidFill>
              </a:rPr>
              <a:t/>
            </a:r>
            <a:br>
              <a:rPr lang="en-US" sz="2800" i="1" dirty="0" smtClean="0">
                <a:solidFill>
                  <a:srgbClr val="0083E6"/>
                </a:solidFill>
              </a:rPr>
            </a:br>
            <a:r>
              <a:rPr lang="en-US" sz="2800" i="1" dirty="0" smtClean="0">
                <a:solidFill>
                  <a:srgbClr val="0083E6"/>
                </a:solidFill>
              </a:rPr>
              <a:t>SWANSEA 2012- ANGLIA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981200"/>
            <a:ext cx="8229600" cy="4144963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PERIOADA:</a:t>
            </a:r>
            <a:r>
              <a:rPr lang="ro-RO" altLang="en-US" b="1" smtClean="0"/>
              <a:t> 17-21 Aprilie</a:t>
            </a:r>
          </a:p>
          <a:p>
            <a:pPr eaLnBrk="1" hangingPunct="1">
              <a:buFont typeface="Wingdings 3" pitchFamily="18" charset="2"/>
              <a:buNone/>
            </a:pPr>
            <a:endParaRPr lang="en-US" altLang="en-US" b="1" smtClean="0"/>
          </a:p>
          <a:p>
            <a:pPr eaLnBrk="1" hangingPunct="1"/>
            <a:r>
              <a:rPr lang="en-US" altLang="en-US" b="1" smtClean="0"/>
              <a:t>FE PARTICIPANTE:</a:t>
            </a:r>
            <a:r>
              <a:rPr lang="ro-RO" altLang="en-US" b="1" smtClean="0"/>
              <a:t> </a:t>
            </a:r>
          </a:p>
          <a:p>
            <a:pPr eaLnBrk="1" hangingPunct="1">
              <a:buFont typeface="Wingdings 3" pitchFamily="18" charset="2"/>
              <a:buNone/>
            </a:pPr>
            <a:r>
              <a:rPr lang="ro-RO" altLang="en-US" b="1" smtClean="0"/>
              <a:t>	FE ”DERMAVITAL” SRL – 13 elevi </a:t>
            </a:r>
          </a:p>
          <a:p>
            <a:pPr eaLnBrk="1" hangingPunct="1">
              <a:buFontTx/>
              <a:buNone/>
            </a:pPr>
            <a:r>
              <a:rPr lang="ro-RO" altLang="en-US" smtClean="0"/>
              <a:t>   - </a:t>
            </a:r>
            <a:r>
              <a:rPr lang="it-IT" altLang="en-US" smtClean="0"/>
              <a:t>coordonator prof. </a:t>
            </a:r>
            <a:r>
              <a:rPr lang="ro-RO" altLang="en-US" smtClean="0"/>
              <a:t>Duţă Doina</a:t>
            </a:r>
            <a:endParaRPr lang="ro-RO" altLang="en-US" b="1" smtClean="0"/>
          </a:p>
          <a:p>
            <a:pPr eaLnBrk="1" hangingPunct="1">
              <a:buFont typeface="Wingdings 3" pitchFamily="18" charset="2"/>
              <a:buNone/>
            </a:pPr>
            <a:r>
              <a:rPr lang="ro-RO" altLang="en-US" b="1" smtClean="0"/>
              <a:t>	FE ”YING&amp;YONG” SRL – 13 elevi</a:t>
            </a:r>
          </a:p>
          <a:p>
            <a:pPr eaLnBrk="1" hangingPunct="1">
              <a:buFontTx/>
              <a:buNone/>
            </a:pPr>
            <a:r>
              <a:rPr lang="ro-RO" altLang="en-US" smtClean="0"/>
              <a:t>   - </a:t>
            </a:r>
            <a:r>
              <a:rPr lang="it-IT" altLang="en-US" smtClean="0"/>
              <a:t>coordonator prof. </a:t>
            </a:r>
            <a:r>
              <a:rPr lang="ro-RO" altLang="en-US" smtClean="0"/>
              <a:t>Duţă Doina</a:t>
            </a:r>
            <a:endParaRPr lang="ro-RO" altLang="en-US" b="1" smtClean="0"/>
          </a:p>
          <a:p>
            <a:pPr eaLnBrk="1" hangingPunct="1">
              <a:buFontTx/>
              <a:buChar char="-"/>
            </a:pPr>
            <a:endParaRPr lang="en-US" altLang="en-US" b="1" smtClean="0">
              <a:solidFill>
                <a:srgbClr val="FFFF00"/>
              </a:solidFill>
            </a:endParaRPr>
          </a:p>
        </p:txBody>
      </p:sp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i="1" dirty="0" err="1" smtClean="0">
                <a:solidFill>
                  <a:srgbClr val="0083E6"/>
                </a:solidFill>
              </a:rPr>
              <a:t>T</a:t>
            </a:r>
            <a:r>
              <a:rPr lang="en-US" sz="2800" i="1" dirty="0" err="1" smtClean="0">
                <a:solidFill>
                  <a:srgbClr val="0083E6"/>
                </a:solidFill>
                <a:cs typeface="Arial" charset="0"/>
              </a:rPr>
              <a:t>â</a:t>
            </a:r>
            <a:r>
              <a:rPr lang="en-US" sz="2800" i="1" dirty="0" err="1" smtClean="0">
                <a:solidFill>
                  <a:srgbClr val="0083E6"/>
                </a:solidFill>
              </a:rPr>
              <a:t>rgul</a:t>
            </a:r>
            <a:r>
              <a:rPr lang="en-US" sz="2800" i="1" dirty="0" smtClean="0">
                <a:solidFill>
                  <a:srgbClr val="0083E6"/>
                </a:solidFill>
              </a:rPr>
              <a:t> </a:t>
            </a:r>
            <a:r>
              <a:rPr lang="ro-RO" sz="2800" i="1" dirty="0" err="1" smtClean="0">
                <a:solidFill>
                  <a:srgbClr val="0083E6"/>
                </a:solidFill>
              </a:rPr>
              <a:t>I</a:t>
            </a:r>
            <a:r>
              <a:rPr lang="en-US" sz="2800" i="1" dirty="0" err="1" smtClean="0">
                <a:solidFill>
                  <a:srgbClr val="0083E6"/>
                </a:solidFill>
              </a:rPr>
              <a:t>nterna</a:t>
            </a:r>
            <a:r>
              <a:rPr lang="en-US" sz="2800" i="1" dirty="0" err="1" smtClean="0">
                <a:solidFill>
                  <a:srgbClr val="0083E6"/>
                </a:solidFill>
                <a:latin typeface="Book Antiqua" pitchFamily="18" charset="0"/>
              </a:rPr>
              <a:t>ţ</a:t>
            </a:r>
            <a:r>
              <a:rPr lang="en-US" sz="2800" i="1" dirty="0" err="1" smtClean="0">
                <a:solidFill>
                  <a:srgbClr val="0083E6"/>
                </a:solidFill>
              </a:rPr>
              <a:t>ional</a:t>
            </a:r>
            <a:r>
              <a:rPr lang="en-US" sz="2800" i="1" dirty="0" smtClean="0">
                <a:solidFill>
                  <a:srgbClr val="0083E6"/>
                </a:solidFill>
              </a:rPr>
              <a:t> al </a:t>
            </a:r>
            <a:r>
              <a:rPr lang="en-US" sz="2800" i="1" dirty="0" err="1" smtClean="0">
                <a:solidFill>
                  <a:srgbClr val="0083E6"/>
                </a:solidFill>
              </a:rPr>
              <a:t>firmelor</a:t>
            </a:r>
            <a:r>
              <a:rPr lang="en-US" sz="2800" i="1" dirty="0" smtClean="0">
                <a:solidFill>
                  <a:srgbClr val="0083E6"/>
                </a:solidFill>
              </a:rPr>
              <a:t> de </a:t>
            </a:r>
            <a:r>
              <a:rPr lang="en-US" sz="2800" i="1" dirty="0" err="1" smtClean="0">
                <a:solidFill>
                  <a:srgbClr val="0083E6"/>
                </a:solidFill>
              </a:rPr>
              <a:t>exerci</a:t>
            </a:r>
            <a:r>
              <a:rPr lang="en-US" sz="2800" i="1" dirty="0" err="1" smtClean="0">
                <a:solidFill>
                  <a:srgbClr val="0083E6"/>
                </a:solidFill>
                <a:latin typeface="Book Antiqua" pitchFamily="18" charset="0"/>
              </a:rPr>
              <a:t>ţ</a:t>
            </a:r>
            <a:r>
              <a:rPr lang="en-US" sz="2800" i="1" dirty="0" err="1" smtClean="0">
                <a:solidFill>
                  <a:srgbClr val="0083E6"/>
                </a:solidFill>
              </a:rPr>
              <a:t>iu</a:t>
            </a:r>
            <a:r>
              <a:rPr lang="en-US" sz="2800" i="1" dirty="0" smtClean="0">
                <a:solidFill>
                  <a:srgbClr val="0083E6"/>
                </a:solidFill>
              </a:rPr>
              <a:t/>
            </a:r>
            <a:br>
              <a:rPr lang="en-US" sz="2800" i="1" dirty="0" smtClean="0">
                <a:solidFill>
                  <a:srgbClr val="0083E6"/>
                </a:solidFill>
              </a:rPr>
            </a:br>
            <a:r>
              <a:rPr lang="en-US" sz="2800" i="1" dirty="0" smtClean="0">
                <a:solidFill>
                  <a:srgbClr val="0083E6"/>
                </a:solidFill>
              </a:rPr>
              <a:t>PLOVDIV 2012- BULGARIA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0300" y="1447800"/>
            <a:ext cx="2692400" cy="179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3886200"/>
            <a:ext cx="2232025" cy="233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Substituent conținut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254500"/>
          </a:xfrm>
        </p:spPr>
        <p:txBody>
          <a:bodyPr>
            <a:normAutofit lnSpcReduction="10000"/>
          </a:bodyPr>
          <a:lstStyle/>
          <a:p>
            <a:pPr marL="514350" indent="-514350"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ro-RO" sz="2400" b="1" dirty="0" smtClean="0"/>
              <a:t>F.E. GEORGI S.R.L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o-RO" sz="2400" dirty="0" smtClean="0"/>
              <a:t>Premiul I – materiale promoţionale</a:t>
            </a:r>
          </a:p>
          <a:p>
            <a:pPr marL="514350" indent="-51435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o-RO" sz="2000" i="1" dirty="0" smtClean="0"/>
              <a:t>	</a:t>
            </a:r>
          </a:p>
          <a:p>
            <a:pPr marL="514350" indent="-51435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o-RO" sz="2000" i="1" dirty="0" smtClean="0"/>
              <a:t>	Elevi participanţi:</a:t>
            </a:r>
          </a:p>
          <a:p>
            <a:pPr marL="365760" indent="-256032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o-RO" sz="1600" dirty="0" smtClean="0"/>
              <a:t>		Balica Alexandru</a:t>
            </a:r>
          </a:p>
          <a:p>
            <a:pPr marL="365760" indent="-256032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o-RO" sz="1600" dirty="0" smtClean="0"/>
              <a:t>		Berechet Alin</a:t>
            </a:r>
          </a:p>
          <a:p>
            <a:pPr marL="365760" indent="-256032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o-RO" sz="1600" dirty="0" smtClean="0"/>
              <a:t>		Davidescu Andra</a:t>
            </a:r>
          </a:p>
          <a:p>
            <a:pPr marL="365760" indent="-256032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o-RO" sz="1600" dirty="0" smtClean="0"/>
              <a:t>		Cristache Alexandra</a:t>
            </a:r>
          </a:p>
          <a:p>
            <a:pPr marL="365760" indent="-256032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o-RO" sz="1600" dirty="0" smtClean="0"/>
              <a:t>		Sanda Adrian</a:t>
            </a:r>
          </a:p>
          <a:p>
            <a:pPr marL="365760" indent="-256032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o-RO" sz="1600" dirty="0" smtClean="0"/>
              <a:t>		</a:t>
            </a:r>
            <a:r>
              <a:rPr lang="ro-RO" sz="1600" dirty="0" err="1" smtClean="0"/>
              <a:t>Strachinescu</a:t>
            </a:r>
            <a:r>
              <a:rPr lang="ro-RO" sz="1600" dirty="0" smtClean="0"/>
              <a:t> Georgiana</a:t>
            </a:r>
          </a:p>
          <a:p>
            <a:pPr marL="365760" indent="-256032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o-RO" sz="1600" dirty="0" smtClean="0"/>
              <a:t>		Toma Andreea</a:t>
            </a:r>
          </a:p>
          <a:p>
            <a:pPr marL="365760" indent="-256032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o-RO" sz="1600" dirty="0" smtClean="0"/>
              <a:t>		</a:t>
            </a:r>
            <a:r>
              <a:rPr lang="ro-RO" sz="1600" dirty="0" err="1" smtClean="0"/>
              <a:t>Ciucanu</a:t>
            </a:r>
            <a:r>
              <a:rPr lang="ro-RO" sz="1600" dirty="0" smtClean="0"/>
              <a:t> Ana</a:t>
            </a:r>
          </a:p>
          <a:p>
            <a:pPr marL="365760" indent="-256032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o-RO" sz="1600" dirty="0" smtClean="0"/>
              <a:t>		Iordache Ema</a:t>
            </a:r>
          </a:p>
          <a:p>
            <a:pPr marL="365760" indent="-256032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o-RO" sz="1600" dirty="0" smtClean="0"/>
              <a:t>		Pop Alexandru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ro-RO" dirty="0" smtClean="0"/>
          </a:p>
        </p:txBody>
      </p:sp>
      <p:sp>
        <p:nvSpPr>
          <p:cNvPr id="150530" name="Titlu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o-RO" sz="2400" i="1" dirty="0" smtClean="0">
                <a:solidFill>
                  <a:srgbClr val="0083E6"/>
                </a:solidFill>
              </a:rPr>
              <a:t>TÂRGUL INTERNAŢIONAL DE LA PLOVDIV – </a:t>
            </a:r>
            <a:br>
              <a:rPr lang="ro-RO" sz="2400" i="1" dirty="0" smtClean="0">
                <a:solidFill>
                  <a:srgbClr val="0083E6"/>
                </a:solidFill>
              </a:rPr>
            </a:br>
            <a:r>
              <a:rPr lang="ro-RO" sz="2400" i="1" dirty="0" smtClean="0">
                <a:solidFill>
                  <a:srgbClr val="0083E6"/>
                </a:solidFill>
              </a:rPr>
              <a:t>BULGARIA 2013</a:t>
            </a:r>
            <a:br>
              <a:rPr lang="ro-RO" sz="2400" i="1" dirty="0" smtClean="0">
                <a:solidFill>
                  <a:srgbClr val="0083E6"/>
                </a:solidFill>
              </a:rPr>
            </a:br>
            <a:r>
              <a:rPr lang="ro-RO" sz="2400" i="1" dirty="0" smtClean="0">
                <a:solidFill>
                  <a:srgbClr val="0083E6"/>
                </a:solidFill>
              </a:rPr>
              <a:t>Prof. Coordonator Duţă Doina</a:t>
            </a:r>
          </a:p>
        </p:txBody>
      </p:sp>
      <p:pic>
        <p:nvPicPr>
          <p:cNvPr id="157700" name="Picture 4" descr="C:\Documents and Settings\daip-16\Desktop\TargFE2013\poze polvdiv bulgaria 2014\10345748_234586923415690_781478402334436899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971800"/>
            <a:ext cx="4648200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3"/>
          <p:cNvSpPr>
            <a:spLocks noGrp="1" noChangeArrowheads="1"/>
          </p:cNvSpPr>
          <p:nvPr>
            <p:ph idx="1"/>
          </p:nvPr>
        </p:nvSpPr>
        <p:spPr>
          <a:xfrm>
            <a:off x="1370013" y="1524000"/>
            <a:ext cx="7313612" cy="44180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altLang="en-US" sz="1000" b="1" smtClean="0"/>
              <a:t> </a:t>
            </a:r>
            <a:r>
              <a:rPr lang="it-IT" altLang="en-US" sz="1400" b="1" smtClean="0">
                <a:solidFill>
                  <a:srgbClr val="CC6600"/>
                </a:solidFill>
              </a:rPr>
              <a:t>Participanti </a:t>
            </a:r>
            <a:r>
              <a:rPr lang="it-IT" altLang="en-US" sz="1400" smtClean="0"/>
              <a:t>:     3 firme  de exercitiu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altLang="en-US" sz="1400" smtClean="0"/>
              <a:t>                       </a:t>
            </a:r>
            <a:r>
              <a:rPr lang="ro-RO" altLang="en-US" sz="1400" smtClean="0"/>
              <a:t>  </a:t>
            </a:r>
            <a:r>
              <a:rPr lang="it-IT" altLang="en-US" sz="1400" smtClean="0"/>
              <a:t>FE BUTTERFLY VISION SRL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altLang="en-US" sz="1400" smtClean="0"/>
              <a:t>                      </a:t>
            </a:r>
            <a:r>
              <a:rPr lang="ro-RO" altLang="en-US" sz="1400" smtClean="0"/>
              <a:t>  </a:t>
            </a:r>
            <a:r>
              <a:rPr lang="it-IT" altLang="en-US" sz="1400" smtClean="0"/>
              <a:t> FE MAGYC STYLE SRL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altLang="en-US" sz="1400" smtClean="0"/>
              <a:t>                      </a:t>
            </a:r>
            <a:r>
              <a:rPr lang="ro-RO" altLang="en-US" sz="1400" smtClean="0"/>
              <a:t>  </a:t>
            </a:r>
            <a:r>
              <a:rPr lang="it-IT" altLang="en-US" sz="1400" smtClean="0"/>
              <a:t> FE RO-FEST SRL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altLang="en-US" sz="1400" b="1" smtClean="0">
                <a:solidFill>
                  <a:srgbClr val="CC6600"/>
                </a:solidFill>
              </a:rPr>
              <a:t>Rezultate </a:t>
            </a:r>
            <a:r>
              <a:rPr lang="it-IT" altLang="en-US" sz="1400" i="1" smtClean="0">
                <a:solidFill>
                  <a:srgbClr val="CC6600"/>
                </a:solidFill>
              </a:rPr>
              <a:t>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altLang="en-US" sz="1400" i="1" smtClean="0"/>
              <a:t>                     </a:t>
            </a:r>
            <a:r>
              <a:rPr lang="ro-RO" altLang="en-US" sz="1400" i="1" smtClean="0"/>
              <a:t>   </a:t>
            </a:r>
            <a:r>
              <a:rPr lang="it-IT" altLang="en-US" sz="1400" i="1" smtClean="0"/>
              <a:t> </a:t>
            </a:r>
            <a:r>
              <a:rPr lang="it-IT" altLang="en-US" sz="1400" b="1" i="1" smtClean="0">
                <a:solidFill>
                  <a:srgbClr val="00A479"/>
                </a:solidFill>
              </a:rPr>
              <a:t>FE MAGIC STYLE SRL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altLang="en-US" sz="1400" b="1" smtClean="0"/>
              <a:t>                         LOCUL IX</a:t>
            </a:r>
            <a:r>
              <a:rPr lang="it-IT" altLang="en-US" sz="1400" smtClean="0"/>
              <a:t> </a:t>
            </a:r>
            <a:r>
              <a:rPr lang="ro-RO" altLang="en-US" sz="1400" smtClean="0"/>
              <a:t> - </a:t>
            </a:r>
            <a:r>
              <a:rPr lang="it-IT" altLang="en-US" sz="1400" smtClean="0"/>
              <a:t>Best </a:t>
            </a:r>
            <a:r>
              <a:rPr lang="ro-RO" altLang="en-US" sz="1400" smtClean="0"/>
              <a:t>Catalog</a:t>
            </a:r>
            <a:r>
              <a:rPr lang="it-IT" altLang="en-US" sz="1400" smtClean="0"/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altLang="en-US" sz="1400" b="1" smtClean="0"/>
              <a:t>                         Mentiune speciala</a:t>
            </a:r>
            <a:r>
              <a:rPr lang="it-IT" altLang="en-US" sz="1400" smtClean="0"/>
              <a:t> </a:t>
            </a:r>
            <a:r>
              <a:rPr lang="ro-RO" altLang="en-US" sz="1400" smtClean="0"/>
              <a:t> - </a:t>
            </a:r>
            <a:r>
              <a:rPr lang="it-IT" altLang="en-US" sz="1400" smtClean="0"/>
              <a:t>Best stand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o-RO" altLang="en-US" sz="1400" b="1" smtClean="0"/>
              <a:t>		          </a:t>
            </a:r>
            <a:r>
              <a:rPr lang="it-IT" altLang="en-US" sz="1400" b="1" smtClean="0"/>
              <a:t>Coordonator FE</a:t>
            </a:r>
            <a:r>
              <a:rPr lang="it-IT" altLang="en-US" sz="1400" smtClean="0"/>
              <a:t> :</a:t>
            </a:r>
            <a:r>
              <a:rPr lang="ro-RO" altLang="en-US" sz="1400" smtClean="0"/>
              <a:t> </a:t>
            </a:r>
            <a:r>
              <a:rPr lang="it-IT" altLang="en-US" sz="1400" smtClean="0"/>
              <a:t>prof. Nicoleta Baloi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it-IT" altLang="en-US" sz="1400" i="1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o-RO" altLang="en-US" sz="1400" i="1" smtClean="0"/>
              <a:t>  </a:t>
            </a:r>
            <a:r>
              <a:rPr lang="it-IT" altLang="en-US" sz="1400" i="1" smtClean="0"/>
              <a:t>                       </a:t>
            </a:r>
            <a:r>
              <a:rPr lang="it-IT" altLang="en-US" sz="1400" b="1" i="1" smtClean="0">
                <a:solidFill>
                  <a:srgbClr val="00A479"/>
                </a:solidFill>
              </a:rPr>
              <a:t>FE RO-FEST SRL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altLang="en-US" sz="1400" b="1" smtClean="0"/>
              <a:t>                         LOCUL IX</a:t>
            </a:r>
            <a:r>
              <a:rPr lang="it-IT" altLang="en-US" sz="1400" smtClean="0"/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altLang="en-US" sz="1400" b="1" smtClean="0"/>
              <a:t>                    </a:t>
            </a:r>
            <a:r>
              <a:rPr lang="ro-RO" altLang="en-US" sz="1400" b="1" smtClean="0"/>
              <a:t> </a:t>
            </a:r>
            <a:r>
              <a:rPr lang="it-IT" altLang="en-US" sz="1400" b="1" smtClean="0"/>
              <a:t>    Mentiune speciala</a:t>
            </a:r>
            <a:r>
              <a:rPr lang="it-IT" altLang="en-US" sz="1400" smtClean="0"/>
              <a:t> </a:t>
            </a:r>
            <a:r>
              <a:rPr lang="ro-RO" altLang="en-US" sz="1400" smtClean="0"/>
              <a:t>- </a:t>
            </a:r>
            <a:r>
              <a:rPr lang="it-IT" altLang="en-US" sz="1400" smtClean="0"/>
              <a:t>Best Salesman</a:t>
            </a:r>
            <a:endParaRPr lang="ro-RO" altLang="en-US" sz="14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o-RO" altLang="en-US" sz="1400" smtClean="0"/>
              <a:t>    		           </a:t>
            </a:r>
            <a:r>
              <a:rPr lang="ro-RO" altLang="en-US" sz="1400" b="1" smtClean="0"/>
              <a:t>Mentiune speciala  - </a:t>
            </a:r>
            <a:r>
              <a:rPr lang="ro-RO" altLang="en-US" sz="1400" smtClean="0"/>
              <a:t>Booth Comtetition </a:t>
            </a:r>
            <a:endParaRPr lang="it-IT" altLang="en-US" sz="14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o-RO" altLang="en-US" sz="1400" b="1" smtClean="0"/>
              <a:t>		           </a:t>
            </a:r>
            <a:r>
              <a:rPr lang="it-IT" altLang="en-US" sz="1400" b="1" smtClean="0"/>
              <a:t>Coordonator FE</a:t>
            </a:r>
            <a:r>
              <a:rPr lang="it-IT" altLang="en-US" sz="1400" smtClean="0"/>
              <a:t>: </a:t>
            </a:r>
            <a:r>
              <a:rPr lang="ro-RO" altLang="en-US" sz="1400" smtClean="0"/>
              <a:t> </a:t>
            </a:r>
            <a:r>
              <a:rPr lang="it-IT" altLang="en-US" sz="1400" smtClean="0"/>
              <a:t>prof. Dan</a:t>
            </a:r>
            <a:r>
              <a:rPr lang="ro-RO" altLang="en-US" sz="1400" smtClean="0"/>
              <a:t>iel</a:t>
            </a:r>
            <a:r>
              <a:rPr lang="it-IT" altLang="en-US" sz="1400" smtClean="0"/>
              <a:t>a Nistor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it-IT" altLang="en-US" sz="1400" i="1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altLang="en-US" sz="1400" i="1" smtClean="0"/>
              <a:t>                       </a:t>
            </a:r>
            <a:r>
              <a:rPr lang="ro-RO" altLang="en-US" sz="1400" i="1" smtClean="0"/>
              <a:t>  </a:t>
            </a:r>
            <a:r>
              <a:rPr lang="it-IT" altLang="en-US" sz="1400" b="1" i="1" smtClean="0">
                <a:solidFill>
                  <a:srgbClr val="00A479"/>
                </a:solidFill>
              </a:rPr>
              <a:t>FE BUTTERFLY SRL</a:t>
            </a:r>
            <a:r>
              <a:rPr lang="it-IT" altLang="en-US" sz="1400" smtClean="0"/>
              <a:t>             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altLang="en-US" sz="1400" b="1" smtClean="0"/>
              <a:t>                     </a:t>
            </a:r>
            <a:r>
              <a:rPr lang="ro-RO" altLang="en-US" sz="1400" b="1" smtClean="0"/>
              <a:t>   </a:t>
            </a:r>
            <a:r>
              <a:rPr lang="it-IT" altLang="en-US" sz="1400" b="1" smtClean="0"/>
              <a:t> Diploma participare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o-RO" altLang="en-US" sz="1400" b="1" smtClean="0"/>
              <a:t>		           </a:t>
            </a:r>
            <a:r>
              <a:rPr lang="it-IT" altLang="en-US" sz="1400" b="1" smtClean="0"/>
              <a:t>Coordonator FE</a:t>
            </a:r>
            <a:r>
              <a:rPr lang="it-IT" altLang="en-US" sz="1400" smtClean="0"/>
              <a:t>: prof. Mariana Ciobanu </a:t>
            </a:r>
            <a:r>
              <a:rPr lang="it-IT" altLang="en-US" sz="900" smtClean="0"/>
              <a:t>                                               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o-RO" altLang="en-US" sz="9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en-US" sz="900" b="1" smtClean="0"/>
          </a:p>
        </p:txBody>
      </p:sp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500" i="1" dirty="0" smtClean="0">
                <a:solidFill>
                  <a:srgbClr val="0083E6"/>
                </a:solidFill>
              </a:rPr>
              <a:t>2009: </a:t>
            </a:r>
            <a:r>
              <a:rPr lang="ro-RO" sz="3500" i="1" dirty="0" smtClean="0">
                <a:solidFill>
                  <a:srgbClr val="0083E6"/>
                </a:solidFill>
              </a:rPr>
              <a:t> </a:t>
            </a:r>
            <a:r>
              <a:rPr lang="it-IT" sz="3500" i="1" dirty="0" smtClean="0">
                <a:solidFill>
                  <a:srgbClr val="0083E6"/>
                </a:solidFill>
              </a:rPr>
              <a:t>NEW YORK CITY - SUA </a:t>
            </a:r>
            <a:endParaRPr lang="en-US" sz="3500" i="1" dirty="0" smtClean="0">
              <a:solidFill>
                <a:srgbClr val="0083E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Substituent conținut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68763"/>
          </a:xfrm>
        </p:spPr>
        <p:txBody>
          <a:bodyPr>
            <a:normAutofit/>
          </a:bodyPr>
          <a:lstStyle/>
          <a:p>
            <a:pPr marL="514350" indent="-514350"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ro-RO" sz="2400" b="1" dirty="0" smtClean="0"/>
              <a:t>F.E. VERVERLY INTERNATIONAL SRL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o-RO" sz="2400" dirty="0" smtClean="0"/>
              <a:t>Certificat de participare </a:t>
            </a:r>
          </a:p>
          <a:p>
            <a:pPr marL="514350" indent="-514350" eaLnBrk="1" fontAlgn="auto" hangingPunct="1">
              <a:spcAft>
                <a:spcPts val="0"/>
              </a:spcAft>
              <a:buFontTx/>
              <a:buNone/>
              <a:defRPr/>
            </a:pPr>
            <a:endParaRPr lang="ro-RO" sz="2400" dirty="0" smtClean="0"/>
          </a:p>
          <a:p>
            <a:pPr marL="514350" indent="-51435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o-RO" sz="2000" i="1" dirty="0" smtClean="0"/>
              <a:t>	Elevi participanţi:</a:t>
            </a:r>
          </a:p>
          <a:p>
            <a:pPr marL="365760" indent="-256032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o-RO" sz="1600" dirty="0" smtClean="0"/>
              <a:t>		Popescu Sorina</a:t>
            </a:r>
          </a:p>
          <a:p>
            <a:pPr marL="365760" indent="-256032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o-RO" sz="1600" dirty="0" smtClean="0"/>
              <a:t>		</a:t>
            </a:r>
            <a:r>
              <a:rPr lang="ro-RO" sz="1600" dirty="0" err="1" smtClean="0"/>
              <a:t>Predincea</a:t>
            </a:r>
            <a:r>
              <a:rPr lang="ro-RO" sz="1600" dirty="0" smtClean="0"/>
              <a:t> Raluca</a:t>
            </a:r>
          </a:p>
        </p:txBody>
      </p:sp>
      <p:sp>
        <p:nvSpPr>
          <p:cNvPr id="151554" name="Titlu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o-RO" sz="2400" i="1" dirty="0" smtClean="0">
                <a:solidFill>
                  <a:srgbClr val="0083E6"/>
                </a:solidFill>
              </a:rPr>
              <a:t>TÂRGUL INTERNAŢIONAL DE LA PLOVDIV – </a:t>
            </a:r>
            <a:br>
              <a:rPr lang="ro-RO" sz="2400" i="1" dirty="0" smtClean="0">
                <a:solidFill>
                  <a:srgbClr val="0083E6"/>
                </a:solidFill>
              </a:rPr>
            </a:br>
            <a:r>
              <a:rPr lang="ro-RO" sz="2400" i="1" dirty="0" smtClean="0">
                <a:solidFill>
                  <a:srgbClr val="0083E6"/>
                </a:solidFill>
              </a:rPr>
              <a:t>BULGARIA 2013 </a:t>
            </a:r>
            <a:br>
              <a:rPr lang="ro-RO" sz="2400" i="1" dirty="0" smtClean="0">
                <a:solidFill>
                  <a:srgbClr val="0083E6"/>
                </a:solidFill>
              </a:rPr>
            </a:br>
            <a:r>
              <a:rPr lang="ro-RO" sz="2400" i="1" dirty="0" smtClean="0">
                <a:solidFill>
                  <a:srgbClr val="0083E6"/>
                </a:solidFill>
              </a:rPr>
              <a:t>Prof. Coordonator Manole Teia</a:t>
            </a:r>
          </a:p>
        </p:txBody>
      </p:sp>
      <p:pic>
        <p:nvPicPr>
          <p:cNvPr id="158724" name="Picture 4" descr="C:\Documents and Settings\daip-16\Desktop\Imagin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200400"/>
            <a:ext cx="45847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ubstituent conținut 2"/>
          <p:cNvSpPr>
            <a:spLocks noGrp="1"/>
          </p:cNvSpPr>
          <p:nvPr>
            <p:ph idx="1"/>
          </p:nvPr>
        </p:nvSpPr>
        <p:spPr>
          <a:xfrm>
            <a:off x="381000" y="1905000"/>
            <a:ext cx="8229600" cy="4221163"/>
          </a:xfrm>
        </p:spPr>
        <p:txBody>
          <a:bodyPr/>
          <a:lstStyle/>
          <a:p>
            <a:pPr marL="514350" indent="-514350" eaLnBrk="1" hangingPunct="1">
              <a:buFontTx/>
              <a:buAutoNum type="arabicPeriod"/>
            </a:pPr>
            <a:r>
              <a:rPr lang="ro-RO" altLang="en-US" sz="2400" b="1" smtClean="0"/>
              <a:t>F.E. DERMA VITAL SRL</a:t>
            </a:r>
          </a:p>
          <a:p>
            <a:pPr marL="514350" indent="-514350" eaLnBrk="1" hangingPunct="1"/>
            <a:r>
              <a:rPr lang="ro-RO" altLang="en-US" sz="2400" smtClean="0"/>
              <a:t>Premiul III – Secţiunea Catalog</a:t>
            </a:r>
          </a:p>
          <a:p>
            <a:pPr marL="514350" indent="-514350" eaLnBrk="1" hangingPunct="1"/>
            <a:r>
              <a:rPr lang="ro-RO" altLang="en-US" sz="2400" smtClean="0"/>
              <a:t>Menţiune  – Secţiunea Stand</a:t>
            </a:r>
          </a:p>
          <a:p>
            <a:pPr marL="514350" indent="-514350" eaLnBrk="1" hangingPunct="1">
              <a:buFontTx/>
              <a:buNone/>
            </a:pPr>
            <a:r>
              <a:rPr lang="ro-RO" altLang="en-US" sz="2000" i="1" smtClean="0"/>
              <a:t>	Elevi participanţi:</a:t>
            </a:r>
          </a:p>
          <a:p>
            <a:pPr marL="514350" indent="-514350" eaLnBrk="1" hangingPunct="1">
              <a:buFontTx/>
              <a:buNone/>
            </a:pPr>
            <a:r>
              <a:rPr lang="ro-RO" altLang="en-US" sz="1600" smtClean="0"/>
              <a:t>		Suhan Radu Ştefan</a:t>
            </a:r>
          </a:p>
          <a:p>
            <a:pPr marL="514350" indent="-514350" eaLnBrk="1" hangingPunct="1">
              <a:buFontTx/>
              <a:buNone/>
            </a:pPr>
            <a:r>
              <a:rPr lang="ro-RO" altLang="en-US" sz="1600" smtClean="0"/>
              <a:t>		Trif Roxana Ioana</a:t>
            </a:r>
          </a:p>
          <a:p>
            <a:pPr marL="514350" indent="-514350" eaLnBrk="1" hangingPunct="1">
              <a:buFontTx/>
              <a:buNone/>
            </a:pPr>
            <a:r>
              <a:rPr lang="ro-RO" altLang="en-US" sz="1600" smtClean="0"/>
              <a:t>		Manguta Teodora</a:t>
            </a:r>
          </a:p>
          <a:p>
            <a:pPr marL="514350" indent="-514350" eaLnBrk="1" hangingPunct="1">
              <a:buFontTx/>
              <a:buNone/>
            </a:pPr>
            <a:r>
              <a:rPr lang="ro-RO" altLang="en-US" sz="1600" smtClean="0"/>
              <a:t>		Iordache Cristina Georgiana</a:t>
            </a:r>
          </a:p>
          <a:p>
            <a:pPr marL="514350" indent="-514350" eaLnBrk="1" hangingPunct="1">
              <a:buFontTx/>
              <a:buNone/>
            </a:pPr>
            <a:r>
              <a:rPr lang="ro-RO" altLang="en-US" sz="1600" smtClean="0"/>
              <a:t>		Tudor Sima Alexandru</a:t>
            </a:r>
          </a:p>
          <a:p>
            <a:pPr marL="514350" indent="-514350" eaLnBrk="1" hangingPunct="1">
              <a:buFontTx/>
              <a:buNone/>
            </a:pPr>
            <a:r>
              <a:rPr lang="ro-RO" altLang="en-US" sz="1600" smtClean="0"/>
              <a:t>		Brinzan Monica Ileana</a:t>
            </a:r>
          </a:p>
          <a:p>
            <a:pPr marL="514350" indent="-514350" eaLnBrk="1" hangingPunct="1">
              <a:buFontTx/>
              <a:buNone/>
            </a:pPr>
            <a:r>
              <a:rPr lang="ro-RO" altLang="en-US" sz="1600" smtClean="0"/>
              <a:t>		Dinică Tatyana Maria</a:t>
            </a:r>
          </a:p>
          <a:p>
            <a:pPr marL="514350" indent="-514350" eaLnBrk="1" hangingPunct="1">
              <a:buFontTx/>
              <a:buNone/>
            </a:pPr>
            <a:endParaRPr lang="ro-RO" altLang="en-US" smtClean="0"/>
          </a:p>
          <a:p>
            <a:pPr marL="514350" indent="-514350" eaLnBrk="1" hangingPunct="1">
              <a:buFontTx/>
              <a:buNone/>
            </a:pPr>
            <a:endParaRPr lang="ro-RO" altLang="en-US" smtClean="0"/>
          </a:p>
        </p:txBody>
      </p:sp>
      <p:sp>
        <p:nvSpPr>
          <p:cNvPr id="152578" name="Titlu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o-RO" sz="2400" i="1" dirty="0" smtClean="0">
                <a:solidFill>
                  <a:srgbClr val="0083E6"/>
                </a:solidFill>
              </a:rPr>
              <a:t>Competiţia „VIRTUAL ENTERPRISES INTERNATIONAL TRADE FAIR”, NEW YORK - Aprilie 2013</a:t>
            </a:r>
            <a:br>
              <a:rPr lang="ro-RO" sz="2400" i="1" dirty="0" smtClean="0">
                <a:solidFill>
                  <a:srgbClr val="0083E6"/>
                </a:solidFill>
              </a:rPr>
            </a:br>
            <a:r>
              <a:rPr lang="ro-RO" sz="2400" i="1" dirty="0" smtClean="0">
                <a:solidFill>
                  <a:srgbClr val="0083E6"/>
                </a:solidFill>
              </a:rPr>
              <a:t> Prof. Coordonator Duţă Doina, Voicu Florina</a:t>
            </a:r>
          </a:p>
        </p:txBody>
      </p:sp>
      <p:pic>
        <p:nvPicPr>
          <p:cNvPr id="159748" name="Picture 4" descr="C:\Documents and Settings\daip-16\Desktop\SUA 2013\selectie SUA\DSC067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3208">
            <a:off x="6313488" y="3959225"/>
            <a:ext cx="2430462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9" name="Picture 5" descr="C:\Documents and Settings\daip-16\Desktop\SUA 2013\selectie SUA\DSC067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76400"/>
            <a:ext cx="191611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0" name="Picture 6" descr="C:\Documents and Settings\daip-16\Desktop\SUA 2013\selectie SUA\DSC068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953000"/>
            <a:ext cx="2243138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Substituent conținut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97363"/>
          </a:xfrm>
        </p:spPr>
        <p:txBody>
          <a:bodyPr>
            <a:normAutofit/>
          </a:bodyPr>
          <a:lstStyle/>
          <a:p>
            <a:pPr marL="514350" indent="-514350"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ro-RO" sz="2400" b="1" dirty="0" smtClean="0"/>
              <a:t>F.E. SHINE CENTERS SRL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o-RO" sz="2400" dirty="0" smtClean="0"/>
              <a:t>Menţiune  – Secţiunea Stand</a:t>
            </a:r>
          </a:p>
          <a:p>
            <a:pPr marL="514350" indent="-514350" eaLnBrk="1" fontAlgn="auto" hangingPunct="1">
              <a:spcAft>
                <a:spcPts val="0"/>
              </a:spcAft>
              <a:buFontTx/>
              <a:buNone/>
              <a:defRPr/>
            </a:pPr>
            <a:endParaRPr lang="ro-RO" sz="2400" dirty="0" smtClean="0"/>
          </a:p>
          <a:p>
            <a:pPr marL="514350" indent="-51435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o-RO" sz="2000" i="1" dirty="0" smtClean="0"/>
              <a:t>	Elevi participanţi:</a:t>
            </a:r>
          </a:p>
          <a:p>
            <a:pPr marL="365760" indent="-256032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o-RO" sz="1600" dirty="0" smtClean="0"/>
              <a:t>		Radu Lavinia</a:t>
            </a:r>
          </a:p>
          <a:p>
            <a:pPr marL="365760" indent="-256032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o-RO" sz="1600" dirty="0" smtClean="0"/>
              <a:t>		Alexe Florin Viorel</a:t>
            </a:r>
          </a:p>
          <a:p>
            <a:pPr marL="365760" indent="-256032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o-RO" sz="1600" dirty="0" smtClean="0"/>
              <a:t>		Wang </a:t>
            </a:r>
            <a:r>
              <a:rPr lang="ro-RO" sz="1600" dirty="0" err="1" smtClean="0"/>
              <a:t>Yieliya</a:t>
            </a:r>
            <a:r>
              <a:rPr lang="ro-RO" sz="1600" dirty="0" smtClean="0"/>
              <a:t> Ana Maria</a:t>
            </a:r>
          </a:p>
          <a:p>
            <a:pPr marL="365760" indent="-256032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o-RO" sz="1600" dirty="0" smtClean="0"/>
              <a:t>		</a:t>
            </a:r>
            <a:r>
              <a:rPr lang="ro-RO" sz="1600" dirty="0" err="1" smtClean="0"/>
              <a:t>Balinisteanu</a:t>
            </a:r>
            <a:r>
              <a:rPr lang="ro-RO" sz="1600" dirty="0" smtClean="0"/>
              <a:t> Cristina</a:t>
            </a:r>
          </a:p>
          <a:p>
            <a:pPr marL="365760" indent="-256032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o-RO" sz="1600" dirty="0" smtClean="0"/>
              <a:t>		Neicu Voicu Antonia Raluca</a:t>
            </a:r>
          </a:p>
          <a:p>
            <a:pPr marL="365760" indent="-256032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o-RO" sz="1600" dirty="0" smtClean="0"/>
              <a:t>		</a:t>
            </a:r>
            <a:r>
              <a:rPr lang="ro-RO" sz="1600" dirty="0" err="1" smtClean="0"/>
              <a:t>Dorofte</a:t>
            </a:r>
            <a:r>
              <a:rPr lang="ro-RO" sz="1600" dirty="0" smtClean="0"/>
              <a:t> Maria Veronica Andreea</a:t>
            </a:r>
          </a:p>
        </p:txBody>
      </p:sp>
      <p:sp>
        <p:nvSpPr>
          <p:cNvPr id="153602" name="Titlu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o-RO" sz="2400" i="1" dirty="0" smtClean="0">
                <a:solidFill>
                  <a:srgbClr val="0083E6"/>
                </a:solidFill>
              </a:rPr>
              <a:t>Competiţia „VIRTUAL ENTERPRISES INTERNATIONAL TRADE FAIR”, NEW YORK - Aprilie 2013</a:t>
            </a:r>
            <a:br>
              <a:rPr lang="ro-RO" sz="2400" i="1" dirty="0" smtClean="0">
                <a:solidFill>
                  <a:srgbClr val="0083E6"/>
                </a:solidFill>
              </a:rPr>
            </a:br>
            <a:r>
              <a:rPr lang="ro-RO" sz="2400" i="1" dirty="0" smtClean="0">
                <a:solidFill>
                  <a:srgbClr val="0083E6"/>
                </a:solidFill>
              </a:rPr>
              <a:t> Prof. Coordonator Ciobanu Mariana</a:t>
            </a:r>
          </a:p>
        </p:txBody>
      </p:sp>
      <p:pic>
        <p:nvPicPr>
          <p:cNvPr id="160772" name="Picture 4" descr="C:\Documents and Settings\daip-16\Desktop\SUA 2013\selectie SUA\DSC06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48000"/>
            <a:ext cx="40481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ubstituent conținut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06900"/>
          </a:xfrm>
        </p:spPr>
        <p:txBody>
          <a:bodyPr/>
          <a:lstStyle/>
          <a:p>
            <a:pPr marL="514350" indent="-514350" eaLnBrk="1" hangingPunct="1">
              <a:buFontTx/>
              <a:buNone/>
            </a:pPr>
            <a:r>
              <a:rPr lang="ro-RO" altLang="en-US" sz="2400" b="1" smtClean="0"/>
              <a:t>1.   F.E. TRAVELING AROUND THE WORLD SRL</a:t>
            </a:r>
          </a:p>
          <a:p>
            <a:pPr marL="514350" indent="-514350" eaLnBrk="1" hangingPunct="1"/>
            <a:r>
              <a:rPr lang="ro-RO" altLang="en-US" sz="2400" smtClean="0"/>
              <a:t>Menţiune Specială  – Secţiunea Stand</a:t>
            </a:r>
          </a:p>
          <a:p>
            <a:pPr marL="514350" indent="-514350" eaLnBrk="1" hangingPunct="1">
              <a:buFontTx/>
              <a:buNone/>
            </a:pPr>
            <a:r>
              <a:rPr lang="ro-RO" altLang="en-US" sz="2000" i="1" smtClean="0"/>
              <a:t>	Elevi participanţi:</a:t>
            </a:r>
            <a:endParaRPr lang="ro-RO" altLang="en-US" sz="2000" smtClean="0"/>
          </a:p>
          <a:p>
            <a:pPr marL="514350" indent="-514350" eaLnBrk="1" hangingPunct="1">
              <a:buFontTx/>
              <a:buNone/>
            </a:pPr>
            <a:r>
              <a:rPr lang="ro-RO" altLang="en-US" sz="1600" smtClean="0"/>
              <a:t>		Bunea Ruxandra Sînziana	Stan Eduard Ionuţ</a:t>
            </a:r>
          </a:p>
          <a:p>
            <a:pPr marL="514350" indent="-514350" eaLnBrk="1" hangingPunct="1">
              <a:buFontTx/>
              <a:buNone/>
            </a:pPr>
            <a:r>
              <a:rPr lang="ro-RO" altLang="en-US" sz="1600" smtClean="0"/>
              <a:t>		Martin Tiberiu Cristian	Antonescu Sever Andrei</a:t>
            </a:r>
          </a:p>
          <a:p>
            <a:pPr marL="514350" indent="-514350" eaLnBrk="1" hangingPunct="1">
              <a:buFontTx/>
              <a:buNone/>
            </a:pPr>
            <a:r>
              <a:rPr lang="ro-RO" altLang="en-US" sz="1600" smtClean="0"/>
              <a:t>		Fugulin Florina Alexandra	Mit Cătălin Gabriel</a:t>
            </a:r>
          </a:p>
        </p:txBody>
      </p:sp>
      <p:sp>
        <p:nvSpPr>
          <p:cNvPr id="154626" name="Titlu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8903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o-RO" sz="2400" i="1" dirty="0" smtClean="0">
                <a:solidFill>
                  <a:srgbClr val="0083E6"/>
                </a:solidFill>
              </a:rPr>
              <a:t>Competiţia „VIRTUAL ENTERPRISES INTERNATIONAL TRADE FAIR”, NEW YORK - Aprilie 2013</a:t>
            </a:r>
            <a:br>
              <a:rPr lang="ro-RO" sz="2400" i="1" dirty="0" smtClean="0">
                <a:solidFill>
                  <a:srgbClr val="0083E6"/>
                </a:solidFill>
              </a:rPr>
            </a:br>
            <a:r>
              <a:rPr lang="ro-RO" sz="2400" i="1" dirty="0" smtClean="0">
                <a:solidFill>
                  <a:srgbClr val="0083E6"/>
                </a:solidFill>
              </a:rPr>
              <a:t> Prof. Coordonator Ciobanu Mariana, Dima Lorena</a:t>
            </a:r>
          </a:p>
        </p:txBody>
      </p:sp>
      <p:pic>
        <p:nvPicPr>
          <p:cNvPr id="161796" name="Picture 5" descr="C:\Documents and Settings\daip-16\Desktop\SUA 2013\selectie SUA\DSCN00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810000"/>
            <a:ext cx="2743200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7" name="Picture 6" descr="C:\Documents and Settings\daip-16\Desktop\SUA 2013\selectie SUA\DSC068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10000"/>
            <a:ext cx="3048000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ubstituent conținut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marL="514350" indent="-514350" eaLnBrk="1" hangingPunct="1">
              <a:buFontTx/>
              <a:buNone/>
            </a:pPr>
            <a:r>
              <a:rPr lang="ro-RO" altLang="en-US" sz="2400" b="1" smtClean="0"/>
              <a:t>1.   F.E. FESTIN BLUE SRL</a:t>
            </a:r>
          </a:p>
          <a:p>
            <a:pPr marL="514350" indent="-514350" eaLnBrk="1" hangingPunct="1"/>
            <a:r>
              <a:rPr lang="ro-RO" altLang="en-US" sz="2400" smtClean="0"/>
              <a:t>Menţiune  – Secţiunea Catalog</a:t>
            </a:r>
          </a:p>
          <a:p>
            <a:pPr marL="514350" indent="-514350" eaLnBrk="1" hangingPunct="1">
              <a:buFontTx/>
              <a:buNone/>
            </a:pPr>
            <a:endParaRPr lang="ro-RO" altLang="en-US" sz="2000" i="1" smtClean="0"/>
          </a:p>
          <a:p>
            <a:pPr marL="514350" indent="-514350" eaLnBrk="1" hangingPunct="1">
              <a:buFontTx/>
              <a:buNone/>
            </a:pPr>
            <a:r>
              <a:rPr lang="ro-RO" altLang="en-US" sz="2000" i="1" smtClean="0"/>
              <a:t>	Elevi participanţi:</a:t>
            </a:r>
          </a:p>
          <a:p>
            <a:pPr marL="514350" indent="-514350" eaLnBrk="1" hangingPunct="1">
              <a:buFontTx/>
              <a:buNone/>
            </a:pPr>
            <a:r>
              <a:rPr lang="ro-RO" altLang="en-US" sz="1600" smtClean="0"/>
              <a:t>		Cataniciu Teodor Nicolae</a:t>
            </a:r>
          </a:p>
          <a:p>
            <a:pPr marL="514350" indent="-514350" eaLnBrk="1" hangingPunct="1">
              <a:buFontTx/>
              <a:buNone/>
            </a:pPr>
            <a:r>
              <a:rPr lang="ro-RO" altLang="en-US" sz="1600" smtClean="0"/>
              <a:t>		Popescu Cătălina Ioana</a:t>
            </a:r>
          </a:p>
          <a:p>
            <a:pPr marL="514350" indent="-514350" eaLnBrk="1" hangingPunct="1">
              <a:buFontTx/>
              <a:buNone/>
            </a:pPr>
            <a:r>
              <a:rPr lang="ro-RO" altLang="en-US" sz="1600" smtClean="0"/>
              <a:t>		Tănase Sandra Aretina</a:t>
            </a:r>
          </a:p>
          <a:p>
            <a:pPr marL="514350" indent="-514350" eaLnBrk="1" hangingPunct="1">
              <a:buFontTx/>
              <a:buNone/>
            </a:pPr>
            <a:r>
              <a:rPr lang="ro-RO" altLang="en-US" sz="1600" smtClean="0"/>
              <a:t>		Radu Elena Patricia</a:t>
            </a:r>
          </a:p>
          <a:p>
            <a:pPr marL="514350" indent="-514350" eaLnBrk="1" hangingPunct="1">
              <a:buFontTx/>
              <a:buNone/>
            </a:pPr>
            <a:r>
              <a:rPr lang="ro-RO" altLang="en-US" sz="1600" smtClean="0"/>
              <a:t>		Raduţă Adriana Ioana</a:t>
            </a:r>
          </a:p>
          <a:p>
            <a:pPr marL="514350" indent="-514350" eaLnBrk="1" hangingPunct="1">
              <a:buFontTx/>
              <a:buNone/>
            </a:pPr>
            <a:endParaRPr lang="ro-RO" altLang="en-US" sz="1600" smtClean="0"/>
          </a:p>
        </p:txBody>
      </p:sp>
      <p:sp>
        <p:nvSpPr>
          <p:cNvPr id="155650" name="Titlu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o-RO" sz="2400" i="1" dirty="0" smtClean="0">
                <a:solidFill>
                  <a:srgbClr val="0083E6"/>
                </a:solidFill>
              </a:rPr>
              <a:t>Competiţia „VIRTUAL ENTERPRISES INTERNATIONAL TRADE FAIR”, NEW YORK - Aprilie 2013</a:t>
            </a:r>
            <a:br>
              <a:rPr lang="ro-RO" sz="2400" i="1" dirty="0" smtClean="0">
                <a:solidFill>
                  <a:srgbClr val="0083E6"/>
                </a:solidFill>
              </a:rPr>
            </a:br>
            <a:r>
              <a:rPr lang="ro-RO" sz="2400" i="1" dirty="0" smtClean="0">
                <a:solidFill>
                  <a:srgbClr val="0083E6"/>
                </a:solidFill>
              </a:rPr>
              <a:t> Prof. Coordonator Nistor Daniela, Picu Ana Maria</a:t>
            </a:r>
          </a:p>
        </p:txBody>
      </p:sp>
      <p:pic>
        <p:nvPicPr>
          <p:cNvPr id="162820" name="Picture 4" descr="C:\Documents and Settings\daip-16\Desktop\SUA 2013\selectie SUA\DSC068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048000"/>
            <a:ext cx="444023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ubstituent conținut 2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4525963"/>
          </a:xfrm>
        </p:spPr>
        <p:txBody>
          <a:bodyPr/>
          <a:lstStyle/>
          <a:p>
            <a:pPr marL="514350" indent="-514350" eaLnBrk="1" hangingPunct="1">
              <a:buFontTx/>
              <a:buAutoNum type="arabicPeriod"/>
            </a:pPr>
            <a:r>
              <a:rPr lang="ro-RO" altLang="en-US" sz="2400" b="1" smtClean="0"/>
              <a:t>F.E. TRAVELING AROUND THE WORLD SRL</a:t>
            </a:r>
          </a:p>
          <a:p>
            <a:pPr marL="514350" indent="-514350" eaLnBrk="1" hangingPunct="1"/>
            <a:r>
              <a:rPr lang="ro-RO" altLang="en-US" sz="2400" smtClean="0"/>
              <a:t>Premiul V – Best Web Site</a:t>
            </a:r>
          </a:p>
          <a:p>
            <a:pPr marL="514350" indent="-514350" eaLnBrk="1" hangingPunct="1"/>
            <a:r>
              <a:rPr lang="ro-RO" altLang="en-US" sz="2400" smtClean="0"/>
              <a:t>Menţiune – Best Sales Pich</a:t>
            </a:r>
          </a:p>
          <a:p>
            <a:pPr marL="514350" indent="-514350" eaLnBrk="1" hangingPunct="1">
              <a:buFontTx/>
              <a:buNone/>
            </a:pPr>
            <a:r>
              <a:rPr lang="ro-RO" altLang="en-US" sz="1800" i="1" smtClean="0"/>
              <a:t>	Elevi participanţi:</a:t>
            </a:r>
          </a:p>
          <a:p>
            <a:pPr marL="514350" indent="-514350" eaLnBrk="1" hangingPunct="1">
              <a:buFontTx/>
              <a:buNone/>
            </a:pPr>
            <a:r>
              <a:rPr lang="ro-RO" altLang="en-US" sz="1400" smtClean="0"/>
              <a:t>		Mît Cătălin	Cataniciu                   Teodor Nicolae	</a:t>
            </a:r>
          </a:p>
          <a:p>
            <a:pPr marL="514350" indent="-514350" eaLnBrk="1" hangingPunct="1">
              <a:buFontTx/>
              <a:buNone/>
            </a:pPr>
            <a:r>
              <a:rPr lang="ro-RO" altLang="en-US" sz="1400" smtClean="0"/>
              <a:t>		Muşat Alexandra	Apostol Ionuţ Mihai  	Stănilă Adriana Ioana		</a:t>
            </a:r>
          </a:p>
          <a:p>
            <a:pPr marL="514350" indent="-514350" eaLnBrk="1" hangingPunct="1">
              <a:buFontTx/>
              <a:buNone/>
            </a:pPr>
            <a:r>
              <a:rPr lang="ro-RO" altLang="en-US" sz="1400" smtClean="0"/>
              <a:t>		Al Zu</a:t>
            </a:r>
            <a:r>
              <a:rPr lang="en-US" altLang="en-US" sz="1400" smtClean="0"/>
              <a:t>’Bi Jad Florin</a:t>
            </a:r>
            <a:r>
              <a:rPr lang="ro-RO" altLang="en-US" sz="1400" smtClean="0"/>
              <a:t> 	Ioan Marian Antonio</a:t>
            </a:r>
          </a:p>
        </p:txBody>
      </p:sp>
      <p:sp>
        <p:nvSpPr>
          <p:cNvPr id="156674" name="Titlu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o-RO" sz="2400" i="1" dirty="0" smtClean="0">
                <a:solidFill>
                  <a:srgbClr val="0083E6"/>
                </a:solidFill>
              </a:rPr>
              <a:t>TÂRG EXPOZIŢIONAL TOP TEN</a:t>
            </a:r>
            <a:br>
              <a:rPr lang="ro-RO" sz="2400" i="1" dirty="0" smtClean="0">
                <a:solidFill>
                  <a:srgbClr val="0083E6"/>
                </a:solidFill>
              </a:rPr>
            </a:br>
            <a:r>
              <a:rPr lang="ro-RO" sz="2400" i="1" dirty="0" smtClean="0">
                <a:solidFill>
                  <a:srgbClr val="0083E6"/>
                </a:solidFill>
              </a:rPr>
              <a:t>New York 2014</a:t>
            </a:r>
            <a:br>
              <a:rPr lang="ro-RO" sz="2400" i="1" dirty="0" smtClean="0">
                <a:solidFill>
                  <a:srgbClr val="0083E6"/>
                </a:solidFill>
              </a:rPr>
            </a:br>
            <a:r>
              <a:rPr lang="ro-RO" sz="2400" i="1" dirty="0" smtClean="0">
                <a:solidFill>
                  <a:srgbClr val="0083E6"/>
                </a:solidFill>
              </a:rPr>
              <a:t>Prof. Coordonator Ciobanu Mariana</a:t>
            </a:r>
          </a:p>
        </p:txBody>
      </p:sp>
      <p:pic>
        <p:nvPicPr>
          <p:cNvPr id="163844" name="Picture 4" descr="C:\Documents and Settings\daip-16\Desktop\documente desktop\Poze SUA 2014\DSC_08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057400"/>
            <a:ext cx="14970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5" name="Picture 5" descr="C:\Documents and Settings\daip-16\Desktop\documente desktop\Poze SUA 2014\DSC_09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114800"/>
            <a:ext cx="1778000" cy="24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6" name="Picture 6" descr="C:\Documents and Settings\daip-16\Desktop\documente desktop\Poze SUA 2014\DSC_09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343400"/>
            <a:ext cx="25146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7" name="Picture 7" descr="C:\Documents and Settings\daip-16\Desktop\documente desktop\Poze SUA 2014\DSC_089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14800"/>
            <a:ext cx="2124075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ubstituent conținut 2"/>
          <p:cNvSpPr>
            <a:spLocks noGrp="1"/>
          </p:cNvSpPr>
          <p:nvPr>
            <p:ph idx="1"/>
          </p:nvPr>
        </p:nvSpPr>
        <p:spPr>
          <a:xfrm>
            <a:off x="685800" y="1676400"/>
            <a:ext cx="8229600" cy="4297363"/>
          </a:xfrm>
        </p:spPr>
        <p:txBody>
          <a:bodyPr/>
          <a:lstStyle/>
          <a:p>
            <a:pPr marL="514350" indent="-514350" eaLnBrk="1" hangingPunct="1">
              <a:buFontTx/>
              <a:buAutoNum type="arabicPeriod"/>
            </a:pPr>
            <a:r>
              <a:rPr lang="ro-RO" altLang="en-US" sz="2400" b="1" smtClean="0"/>
              <a:t>F.E. FESTIN BLUE SRL</a:t>
            </a:r>
          </a:p>
          <a:p>
            <a:pPr marL="514350" indent="-514350" eaLnBrk="1" hangingPunct="1"/>
            <a:r>
              <a:rPr lang="ro-RO" altLang="en-US" sz="2400" smtClean="0"/>
              <a:t>Diplomă de participare</a:t>
            </a:r>
          </a:p>
          <a:p>
            <a:pPr marL="514350" indent="-514350" eaLnBrk="1" hangingPunct="1">
              <a:buFontTx/>
              <a:buNone/>
            </a:pPr>
            <a:r>
              <a:rPr lang="ro-RO" altLang="en-US" sz="2000" i="1" smtClean="0"/>
              <a:t>	Elevi participanţi:</a:t>
            </a:r>
            <a:r>
              <a:rPr lang="ro-RO" altLang="en-US" sz="2000" smtClean="0"/>
              <a:t> </a:t>
            </a:r>
          </a:p>
          <a:p>
            <a:pPr marL="514350" indent="-514350" eaLnBrk="1" hangingPunct="1">
              <a:buFontTx/>
              <a:buNone/>
            </a:pPr>
            <a:r>
              <a:rPr lang="ro-RO" altLang="en-US" sz="1600" smtClean="0"/>
              <a:t>		Druchi Radu Ştefan</a:t>
            </a:r>
          </a:p>
          <a:p>
            <a:pPr marL="514350" indent="-514350" eaLnBrk="1" hangingPunct="1">
              <a:buFontTx/>
              <a:buNone/>
            </a:pPr>
            <a:r>
              <a:rPr lang="ro-RO" altLang="en-US" sz="1600" smtClean="0"/>
              <a:t>		Gîrţă Roxana Andreea</a:t>
            </a:r>
          </a:p>
          <a:p>
            <a:pPr marL="514350" indent="-514350" eaLnBrk="1" hangingPunct="1">
              <a:buFontTx/>
              <a:buNone/>
            </a:pPr>
            <a:r>
              <a:rPr lang="ro-RO" altLang="en-US" sz="1600" smtClean="0"/>
              <a:t>		Maricuţ Alin Cristian</a:t>
            </a:r>
          </a:p>
          <a:p>
            <a:pPr marL="514350" indent="-514350" eaLnBrk="1" hangingPunct="1">
              <a:buFontTx/>
              <a:buNone/>
            </a:pPr>
            <a:r>
              <a:rPr lang="ro-RO" altLang="en-US" sz="1600" smtClean="0"/>
              <a:t>		Niţă Beatrice Anamaria</a:t>
            </a:r>
          </a:p>
          <a:p>
            <a:pPr marL="514350" indent="-514350" eaLnBrk="1" hangingPunct="1">
              <a:buFontTx/>
              <a:buNone/>
            </a:pPr>
            <a:r>
              <a:rPr lang="ro-RO" altLang="en-US" sz="1600" smtClean="0"/>
              <a:t>		Ionescu Cristian Mihail</a:t>
            </a:r>
            <a:endParaRPr lang="ro-RO" altLang="en-US" sz="1600" b="1" smtClean="0"/>
          </a:p>
        </p:txBody>
      </p:sp>
      <p:sp>
        <p:nvSpPr>
          <p:cNvPr id="157698" name="Titlu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o-RO" sz="2400" i="1" dirty="0" smtClean="0">
                <a:solidFill>
                  <a:srgbClr val="0083E6"/>
                </a:solidFill>
              </a:rPr>
              <a:t>TÂRG EXPOZIŢIONAL TOP TEN</a:t>
            </a:r>
            <a:br>
              <a:rPr lang="ro-RO" sz="2400" i="1" dirty="0" smtClean="0">
                <a:solidFill>
                  <a:srgbClr val="0083E6"/>
                </a:solidFill>
              </a:rPr>
            </a:br>
            <a:r>
              <a:rPr lang="ro-RO" sz="2400" i="1" dirty="0" smtClean="0">
                <a:solidFill>
                  <a:srgbClr val="0083E6"/>
                </a:solidFill>
              </a:rPr>
              <a:t>New York 2014</a:t>
            </a:r>
            <a:br>
              <a:rPr lang="ro-RO" sz="2400" i="1" dirty="0" smtClean="0">
                <a:solidFill>
                  <a:srgbClr val="0083E6"/>
                </a:solidFill>
              </a:rPr>
            </a:br>
            <a:r>
              <a:rPr lang="ro-RO" sz="2400" i="1" dirty="0" smtClean="0">
                <a:solidFill>
                  <a:srgbClr val="0083E6"/>
                </a:solidFill>
              </a:rPr>
              <a:t>Prof. Coordonator Nistor Daniela, Picu Ana Maria</a:t>
            </a:r>
          </a:p>
        </p:txBody>
      </p:sp>
      <p:pic>
        <p:nvPicPr>
          <p:cNvPr id="164868" name="Picture 4" descr="C:\Documents and Settings\daip-16\Desktop\sua2014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00200"/>
            <a:ext cx="32099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9" name="Picture 5" descr="C:\Documents and Settings\daip-16\Desktop\sua2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419600"/>
            <a:ext cx="2665413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C:\Documents and Settings\daip-16\Desktop\documente desktop\SUA 2014\DSC_097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3800" y="1481138"/>
            <a:ext cx="6756400" cy="4525962"/>
          </a:xfrm>
          <a:noFill/>
        </p:spPr>
      </p:pic>
      <p:sp>
        <p:nvSpPr>
          <p:cNvPr id="15872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o-RO" sz="2800" i="1" dirty="0" smtClean="0">
                <a:solidFill>
                  <a:srgbClr val="0083E6"/>
                </a:solidFill>
              </a:rPr>
              <a:t>TÂRG EXPOZIŢIONAL TOP TEN</a:t>
            </a:r>
            <a:br>
              <a:rPr lang="ro-RO" sz="2800" i="1" dirty="0" smtClean="0">
                <a:solidFill>
                  <a:srgbClr val="0083E6"/>
                </a:solidFill>
              </a:rPr>
            </a:br>
            <a:r>
              <a:rPr lang="ro-RO" sz="2800" i="1" dirty="0" smtClean="0">
                <a:solidFill>
                  <a:srgbClr val="0083E6"/>
                </a:solidFill>
              </a:rPr>
              <a:t>New York 2014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ubstituent conținut 1"/>
          <p:cNvSpPr>
            <a:spLocks noGrp="1"/>
          </p:cNvSpPr>
          <p:nvPr>
            <p:ph idx="1"/>
          </p:nvPr>
        </p:nvSpPr>
        <p:spPr>
          <a:xfrm>
            <a:off x="609600" y="1524000"/>
            <a:ext cx="8229600" cy="4267200"/>
          </a:xfrm>
        </p:spPr>
        <p:txBody>
          <a:bodyPr/>
          <a:lstStyle/>
          <a:p>
            <a:pPr marL="514350" indent="-514350" eaLnBrk="1" hangingPunct="1">
              <a:buFontTx/>
              <a:buAutoNum type="arabicPeriod"/>
            </a:pPr>
            <a:r>
              <a:rPr lang="ro-RO" altLang="en-US" sz="2400" b="1" smtClean="0"/>
              <a:t>F.E. TRAVELING AROUND THE WORLD SRL</a:t>
            </a:r>
          </a:p>
          <a:p>
            <a:pPr marL="514350" indent="-514350" eaLnBrk="1" hangingPunct="1"/>
            <a:r>
              <a:rPr lang="ro-RO" altLang="en-US" sz="2400" smtClean="0"/>
              <a:t>Premiul I – Stand</a:t>
            </a:r>
          </a:p>
          <a:p>
            <a:pPr marL="514350" indent="-514350" eaLnBrk="1" hangingPunct="1"/>
            <a:r>
              <a:rPr lang="ro-RO" altLang="en-US" sz="2400" smtClean="0"/>
              <a:t>Premiul II – Cel mai bun Web Site</a:t>
            </a:r>
          </a:p>
          <a:p>
            <a:pPr marL="514350" indent="-514350" eaLnBrk="1" hangingPunct="1">
              <a:buFontTx/>
              <a:buNone/>
            </a:pPr>
            <a:r>
              <a:rPr lang="ro-RO" altLang="en-US" sz="2400" i="1" smtClean="0"/>
              <a:t>      Elevi participanţi:</a:t>
            </a:r>
            <a:r>
              <a:rPr lang="ro-RO" altLang="en-US" sz="2400" smtClean="0"/>
              <a:t> </a:t>
            </a:r>
          </a:p>
          <a:p>
            <a:pPr marL="514350" indent="-514350">
              <a:buFont typeface="Wingdings 3" pitchFamily="18" charset="2"/>
              <a:buNone/>
            </a:pPr>
            <a:r>
              <a:rPr lang="ro-RO" altLang="en-US" sz="1800" smtClean="0"/>
              <a:t>		Pîrvu Patricia</a:t>
            </a:r>
          </a:p>
          <a:p>
            <a:pPr marL="514350" indent="-514350">
              <a:buFont typeface="Wingdings 3" pitchFamily="18" charset="2"/>
              <a:buNone/>
            </a:pPr>
            <a:r>
              <a:rPr lang="ro-RO" altLang="en-US" sz="1800" smtClean="0"/>
              <a:t>		Băluţă Andreea</a:t>
            </a:r>
          </a:p>
          <a:p>
            <a:pPr marL="514350" indent="-514350">
              <a:buFont typeface="Wingdings 3" pitchFamily="18" charset="2"/>
              <a:buNone/>
            </a:pPr>
            <a:r>
              <a:rPr lang="ro-RO" altLang="en-US" sz="1800" smtClean="0"/>
              <a:t>		Neicu Voicu Antonia</a:t>
            </a:r>
          </a:p>
          <a:p>
            <a:pPr marL="514350" indent="-514350" eaLnBrk="1" hangingPunct="1">
              <a:buFont typeface="Wingdings 3" pitchFamily="18" charset="2"/>
              <a:buNone/>
            </a:pPr>
            <a:endParaRPr lang="ro-RO" altLang="en-US" sz="2400" smtClean="0"/>
          </a:p>
          <a:p>
            <a:pPr marL="514350" indent="-514350">
              <a:buFont typeface="Wingdings 3" pitchFamily="18" charset="2"/>
              <a:buNone/>
            </a:pPr>
            <a:endParaRPr lang="ro-RO" altLang="en-US" smtClean="0"/>
          </a:p>
        </p:txBody>
      </p:sp>
      <p:sp>
        <p:nvSpPr>
          <p:cNvPr id="3" name="Titlu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ctr">
              <a:defRPr/>
            </a:pPr>
            <a:r>
              <a:rPr lang="ro-RO" sz="2200" i="1" dirty="0" smtClean="0">
                <a:solidFill>
                  <a:srgbClr val="0083E6"/>
                </a:solidFill>
              </a:rPr>
              <a:t>VIRTUAL ENTERPRISES INTERNATIONAL GLOBAL BUSINESS CHALLENGE – NEW YORK SUA 2015</a:t>
            </a:r>
            <a:br>
              <a:rPr lang="ro-RO" sz="2200" i="1" dirty="0" smtClean="0">
                <a:solidFill>
                  <a:srgbClr val="0083E6"/>
                </a:solidFill>
              </a:rPr>
            </a:br>
            <a:r>
              <a:rPr lang="ro-RO" sz="2200" i="1" dirty="0" smtClean="0">
                <a:solidFill>
                  <a:srgbClr val="0083E6"/>
                </a:solidFill>
              </a:rPr>
              <a:t> Prof. Coordonator Ciobanu Mariana</a:t>
            </a:r>
            <a:endParaRPr lang="ro-RO" sz="2200" i="1" dirty="0">
              <a:solidFill>
                <a:srgbClr val="0083E6"/>
              </a:solidFill>
            </a:endParaRPr>
          </a:p>
        </p:txBody>
      </p:sp>
      <p:pic>
        <p:nvPicPr>
          <p:cNvPr id="166916" name="Picture 3" descr="C:\Documents and Settings\daip-16\Desktop\SUA 2015\Selectie SUA 2015\DSC_09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981200"/>
            <a:ext cx="1928813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7" name="Picture 4" descr="C:\Documents and Settings\daip-16\Desktop\SUA 2015\Selectie SUA 2015\DSC_09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038600"/>
            <a:ext cx="307181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ubstituent conținut 1"/>
          <p:cNvSpPr>
            <a:spLocks noGrp="1"/>
          </p:cNvSpPr>
          <p:nvPr>
            <p:ph idx="1"/>
          </p:nvPr>
        </p:nvSpPr>
        <p:spPr>
          <a:xfrm>
            <a:off x="609600" y="1676400"/>
            <a:ext cx="8229600" cy="4114800"/>
          </a:xfrm>
        </p:spPr>
        <p:txBody>
          <a:bodyPr/>
          <a:lstStyle/>
          <a:p>
            <a:pPr marL="514350" indent="-514350" eaLnBrk="1" hangingPunct="1">
              <a:buFontTx/>
              <a:buAutoNum type="arabicPeriod"/>
            </a:pPr>
            <a:r>
              <a:rPr lang="ro-RO" altLang="en-US" sz="2400" b="1" smtClean="0"/>
              <a:t>F.E.  FESTIN BLUE  SRL</a:t>
            </a:r>
          </a:p>
          <a:p>
            <a:pPr marL="514350" indent="-514350" eaLnBrk="1" hangingPunct="1"/>
            <a:r>
              <a:rPr lang="ro-RO" altLang="en-US" sz="2400" smtClean="0"/>
              <a:t>Diplomă de participare</a:t>
            </a:r>
          </a:p>
          <a:p>
            <a:pPr marL="514350" indent="-514350" eaLnBrk="1" hangingPunct="1">
              <a:buFont typeface="Wingdings 3" pitchFamily="18" charset="2"/>
              <a:buNone/>
            </a:pPr>
            <a:r>
              <a:rPr lang="ro-RO" altLang="en-US" sz="2400" i="1" smtClean="0"/>
              <a:t>      </a:t>
            </a:r>
          </a:p>
          <a:p>
            <a:pPr marL="514350" indent="-514350" eaLnBrk="1" hangingPunct="1">
              <a:buFont typeface="Wingdings 3" pitchFamily="18" charset="2"/>
              <a:buNone/>
            </a:pPr>
            <a:r>
              <a:rPr lang="ro-RO" altLang="en-US" sz="2400" i="1" smtClean="0"/>
              <a:t>      Elevi participanţi:</a:t>
            </a:r>
            <a:r>
              <a:rPr lang="ro-RO" altLang="en-US" sz="2400" smtClean="0"/>
              <a:t> </a:t>
            </a:r>
          </a:p>
          <a:p>
            <a:pPr marL="514350" indent="-514350">
              <a:buFont typeface="Wingdings 3" pitchFamily="18" charset="2"/>
              <a:buNone/>
            </a:pPr>
            <a:r>
              <a:rPr lang="ro-RO" altLang="en-US" sz="1800" smtClean="0"/>
              <a:t>		Vasiliu Miruna</a:t>
            </a:r>
          </a:p>
          <a:p>
            <a:pPr marL="514350" indent="-514350">
              <a:buFont typeface="Wingdings 3" pitchFamily="18" charset="2"/>
              <a:buNone/>
            </a:pPr>
            <a:r>
              <a:rPr lang="ro-RO" altLang="en-US" sz="1800" smtClean="0"/>
              <a:t>		Dănălache Andreea</a:t>
            </a:r>
          </a:p>
          <a:p>
            <a:pPr marL="514350" indent="-514350">
              <a:buFont typeface="Wingdings 3" pitchFamily="18" charset="2"/>
              <a:buNone/>
            </a:pPr>
            <a:r>
              <a:rPr lang="ro-RO" altLang="en-US" sz="1800" smtClean="0"/>
              <a:t>		Drăgan Cătălina</a:t>
            </a:r>
          </a:p>
          <a:p>
            <a:pPr marL="514350" indent="-514350">
              <a:buFont typeface="Wingdings 3" pitchFamily="18" charset="2"/>
              <a:buNone/>
            </a:pPr>
            <a:r>
              <a:rPr lang="ro-RO" altLang="en-US" sz="1800" smtClean="0"/>
              <a:t>		Lăzărescu Andreea</a:t>
            </a:r>
            <a:endParaRPr lang="ro-RO" altLang="en-US" sz="2400" smtClean="0"/>
          </a:p>
          <a:p>
            <a:pPr marL="514350" indent="-514350">
              <a:buFont typeface="Wingdings 3" pitchFamily="18" charset="2"/>
              <a:buNone/>
            </a:pPr>
            <a:endParaRPr lang="ro-RO" altLang="en-US" smtClean="0"/>
          </a:p>
        </p:txBody>
      </p:sp>
      <p:sp>
        <p:nvSpPr>
          <p:cNvPr id="3" name="Titlu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ctr">
              <a:defRPr/>
            </a:pPr>
            <a:r>
              <a:rPr lang="ro-RO" sz="2200" i="1" dirty="0" smtClean="0">
                <a:solidFill>
                  <a:srgbClr val="0083E6"/>
                </a:solidFill>
              </a:rPr>
              <a:t>VIRTUAL ENTERPRISES INTERNATIONAL GLOBAL BUSINESS CHALLENGE – NEW YORK SUA 2015</a:t>
            </a:r>
            <a:br>
              <a:rPr lang="ro-RO" sz="2200" i="1" dirty="0" smtClean="0">
                <a:solidFill>
                  <a:srgbClr val="0083E6"/>
                </a:solidFill>
              </a:rPr>
            </a:br>
            <a:r>
              <a:rPr lang="ro-RO" sz="2200" i="1" dirty="0" smtClean="0">
                <a:solidFill>
                  <a:srgbClr val="0083E6"/>
                </a:solidFill>
              </a:rPr>
              <a:t> Prof. Picu Ana Maria</a:t>
            </a:r>
            <a:endParaRPr lang="ro-RO" sz="2200" i="1" dirty="0">
              <a:solidFill>
                <a:srgbClr val="0083E6"/>
              </a:solidFill>
            </a:endParaRPr>
          </a:p>
        </p:txBody>
      </p:sp>
      <p:pic>
        <p:nvPicPr>
          <p:cNvPr id="167940" name="Picture 2" descr="C:\Documents and Settings\daip-16\Desktop\SUA 2015\Selectie SUA 2015\2015-04-29_00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743200"/>
            <a:ext cx="4495800" cy="363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8229600" cy="41783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altLang="en-US" sz="2800" smtClean="0">
                <a:solidFill>
                  <a:srgbClr val="CC6600"/>
                </a:solidFill>
              </a:rPr>
              <a:t>Competi</a:t>
            </a:r>
            <a:r>
              <a:rPr lang="ro-RO" altLang="en-US" sz="2800" smtClean="0">
                <a:solidFill>
                  <a:srgbClr val="CC6600"/>
                </a:solidFill>
              </a:rPr>
              <a:t>ţ</a:t>
            </a:r>
            <a:r>
              <a:rPr lang="it-IT" altLang="en-US" sz="2800" smtClean="0">
                <a:solidFill>
                  <a:srgbClr val="CC6600"/>
                </a:solidFill>
              </a:rPr>
              <a:t>ia 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en-US" sz="2800" b="1" smtClean="0"/>
              <a:t>“Global Business Challenge”  </a:t>
            </a:r>
          </a:p>
          <a:p>
            <a:pPr eaLnBrk="1" hangingPunct="1">
              <a:buFont typeface="Wingdings" pitchFamily="2" charset="2"/>
              <a:buNone/>
            </a:pPr>
            <a:endParaRPr lang="it-IT" altLang="en-US" sz="2800" smtClean="0"/>
          </a:p>
          <a:p>
            <a:pPr eaLnBrk="1" hangingPunct="1">
              <a:buFont typeface="Wingdings" pitchFamily="2" charset="2"/>
              <a:buNone/>
            </a:pPr>
            <a:r>
              <a:rPr lang="it-IT" altLang="en-US" sz="2800" smtClean="0">
                <a:solidFill>
                  <a:srgbClr val="CC6600"/>
                </a:solidFill>
              </a:rPr>
              <a:t>Rezultate</a:t>
            </a:r>
            <a:r>
              <a:rPr lang="it-IT" altLang="en-US" sz="2800" smtClean="0"/>
              <a:t> :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en-US" sz="2800" smtClean="0"/>
              <a:t>  </a:t>
            </a:r>
            <a:r>
              <a:rPr lang="ro-RO" altLang="en-US" sz="2800" smtClean="0"/>
              <a:t> </a:t>
            </a:r>
            <a:r>
              <a:rPr lang="it-IT" altLang="en-US" sz="2800" b="1" smtClean="0"/>
              <a:t>Premiul I</a:t>
            </a:r>
            <a:r>
              <a:rPr lang="it-IT" altLang="en-US" sz="2800" smtClean="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ro-RO" altLang="en-US" sz="2800" b="1" smtClean="0"/>
              <a:t>	</a:t>
            </a:r>
            <a:r>
              <a:rPr lang="it-IT" altLang="en-US" sz="2800" b="1" smtClean="0"/>
              <a:t>Coordonator:</a:t>
            </a:r>
            <a:r>
              <a:rPr lang="it-IT" altLang="en-US" sz="2800" smtClean="0"/>
              <a:t> prof. Ciobanu Mariana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500" i="1" dirty="0" smtClean="0">
                <a:solidFill>
                  <a:srgbClr val="0083E6"/>
                </a:solidFill>
              </a:rPr>
              <a:t>2009: </a:t>
            </a:r>
            <a:r>
              <a:rPr lang="ro-RO" sz="3500" i="1" dirty="0" smtClean="0">
                <a:solidFill>
                  <a:srgbClr val="0083E6"/>
                </a:solidFill>
              </a:rPr>
              <a:t> </a:t>
            </a:r>
            <a:r>
              <a:rPr lang="it-IT" sz="3500" i="1" dirty="0" smtClean="0">
                <a:solidFill>
                  <a:srgbClr val="0083E6"/>
                </a:solidFill>
              </a:rPr>
              <a:t>NEW YORK CITY - SUA</a:t>
            </a:r>
            <a:endParaRPr lang="en-US" sz="3500" i="1" dirty="0" smtClean="0">
              <a:solidFill>
                <a:srgbClr val="0083E6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u 2"/>
          <p:cNvSpPr>
            <a:spLocks noGrp="1"/>
          </p:cNvSpPr>
          <p:nvPr>
            <p:ph type="title"/>
          </p:nvPr>
        </p:nvSpPr>
        <p:spPr>
          <a:xfrm>
            <a:off x="533400" y="609600"/>
            <a:ext cx="8229600" cy="10668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o-RO" sz="2600" i="1" dirty="0" smtClean="0">
                <a:solidFill>
                  <a:srgbClr val="0083E6"/>
                </a:solidFill>
              </a:rPr>
              <a:t>VIRTUAL ENTERPRISES INTERNATIONAL </a:t>
            </a:r>
            <a:br>
              <a:rPr lang="ro-RO" sz="2600" i="1" dirty="0" smtClean="0">
                <a:solidFill>
                  <a:srgbClr val="0083E6"/>
                </a:solidFill>
              </a:rPr>
            </a:br>
            <a:r>
              <a:rPr lang="ro-RO" sz="2600" i="1" dirty="0" smtClean="0">
                <a:solidFill>
                  <a:srgbClr val="0083E6"/>
                </a:solidFill>
              </a:rPr>
              <a:t>GLOBAL BUSINESS CHALLENGE </a:t>
            </a:r>
            <a:br>
              <a:rPr lang="ro-RO" sz="2600" i="1" dirty="0" smtClean="0">
                <a:solidFill>
                  <a:srgbClr val="0083E6"/>
                </a:solidFill>
              </a:rPr>
            </a:br>
            <a:r>
              <a:rPr lang="ro-RO" sz="2600" i="1" dirty="0" smtClean="0">
                <a:solidFill>
                  <a:srgbClr val="0083E6"/>
                </a:solidFill>
              </a:rPr>
              <a:t>NEW YORK SUA 2015</a:t>
            </a:r>
            <a:r>
              <a:rPr lang="ro-RO" sz="2800" i="1" dirty="0" smtClean="0">
                <a:solidFill>
                  <a:srgbClr val="0083E6"/>
                </a:solidFill>
              </a:rPr>
              <a:t/>
            </a:r>
            <a:br>
              <a:rPr lang="ro-RO" sz="2800" i="1" dirty="0" smtClean="0">
                <a:solidFill>
                  <a:srgbClr val="0083E6"/>
                </a:solidFill>
              </a:rPr>
            </a:br>
            <a:endParaRPr lang="ro-RO" sz="2800" i="1" dirty="0">
              <a:solidFill>
                <a:srgbClr val="0083E6"/>
              </a:solidFill>
            </a:endParaRPr>
          </a:p>
        </p:txBody>
      </p:sp>
      <p:pic>
        <p:nvPicPr>
          <p:cNvPr id="168963" name="Picture 2" descr="C:\Documents and Settings\daip-16\Desktop\SUA 2015\Selectie SUA 2015\DSC_01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4265613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4" name="Picture 3" descr="C:\Documents and Settings\daip-16\Desktop\SUA 2015\Selectie SUA 2015\DSC085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43200"/>
            <a:ext cx="4346575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924800" cy="86836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i="1" dirty="0" smtClean="0">
                <a:solidFill>
                  <a:srgbClr val="0083E6"/>
                </a:solidFill>
              </a:rPr>
              <a:t>COMPETI</a:t>
            </a:r>
            <a:r>
              <a:rPr lang="ro-RO" sz="2400" i="1" dirty="0" smtClean="0">
                <a:solidFill>
                  <a:srgbClr val="0083E6"/>
                </a:solidFill>
              </a:rPr>
              <a:t>Ţ</a:t>
            </a:r>
            <a:r>
              <a:rPr lang="en-US" sz="2400" i="1" dirty="0" smtClean="0">
                <a:solidFill>
                  <a:srgbClr val="0083E6"/>
                </a:solidFill>
              </a:rPr>
              <a:t>IA </a:t>
            </a:r>
            <a:br>
              <a:rPr lang="en-US" sz="2400" i="1" dirty="0" smtClean="0">
                <a:solidFill>
                  <a:srgbClr val="0083E6"/>
                </a:solidFill>
              </a:rPr>
            </a:br>
            <a:r>
              <a:rPr lang="en-US" sz="2400" i="1" dirty="0" smtClean="0">
                <a:solidFill>
                  <a:srgbClr val="0083E6"/>
                </a:solidFill>
              </a:rPr>
              <a:t>GLOBAL BUSINESS CHALLENGE</a:t>
            </a:r>
            <a:r>
              <a:rPr lang="ro-RO" sz="2400" i="1" dirty="0" smtClean="0">
                <a:solidFill>
                  <a:srgbClr val="0083E6"/>
                </a:solidFill>
              </a:rPr>
              <a:t>  2016</a:t>
            </a:r>
            <a:endParaRPr lang="en-US" sz="2400" i="1" dirty="0" smtClean="0">
              <a:solidFill>
                <a:srgbClr val="0083E6"/>
              </a:solidFill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073987"/>
            <a:ext cx="2971801" cy="198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3209925"/>
            <a:ext cx="5235575" cy="2962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1146591"/>
            <a:ext cx="2753984" cy="1835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setăText 12"/>
          <p:cNvSpPr txBox="1"/>
          <p:nvPr/>
        </p:nvSpPr>
        <p:spPr>
          <a:xfrm>
            <a:off x="533400" y="3228975"/>
            <a:ext cx="3886200" cy="2616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o-RO" b="1" i="1" dirty="0">
                <a:solidFill>
                  <a:srgbClr val="0070C0"/>
                </a:solidFill>
              </a:rPr>
              <a:t>Elevi participanți:</a:t>
            </a:r>
          </a:p>
          <a:p>
            <a:pPr>
              <a:defRPr/>
            </a:pPr>
            <a:endParaRPr lang="ro-RO" sz="1600" b="1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o-RO" sz="1600" dirty="0">
                <a:solidFill>
                  <a:srgbClr val="0070C0"/>
                </a:solidFill>
              </a:rPr>
              <a:t>Antonescu Carol Mihai</a:t>
            </a:r>
            <a:endParaRPr lang="en-US" sz="16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o-RO" sz="1600" dirty="0" err="1">
                <a:solidFill>
                  <a:srgbClr val="0070C0"/>
                </a:solidFill>
              </a:rPr>
              <a:t>Bejinaru</a:t>
            </a:r>
            <a:r>
              <a:rPr lang="ro-RO" sz="1600" dirty="0">
                <a:solidFill>
                  <a:srgbClr val="0070C0"/>
                </a:solidFill>
              </a:rPr>
              <a:t> Andrada Alexa</a:t>
            </a:r>
            <a:endParaRPr lang="en-US" sz="16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o-RO" sz="1600" dirty="0" err="1">
                <a:solidFill>
                  <a:srgbClr val="0070C0"/>
                </a:solidFill>
              </a:rPr>
              <a:t>Forăscu</a:t>
            </a:r>
            <a:r>
              <a:rPr lang="ro-RO" sz="1600" dirty="0">
                <a:solidFill>
                  <a:srgbClr val="0070C0"/>
                </a:solidFill>
              </a:rPr>
              <a:t> Maria</a:t>
            </a:r>
            <a:endParaRPr lang="en-US" sz="16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o-RO" sz="1600" dirty="0">
                <a:solidFill>
                  <a:srgbClr val="0070C0"/>
                </a:solidFill>
              </a:rPr>
              <a:t>Nicola Adina Gabriela</a:t>
            </a:r>
            <a:endParaRPr lang="en-US" sz="16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o-RO" sz="1600" dirty="0" err="1">
                <a:solidFill>
                  <a:srgbClr val="0070C0"/>
                </a:solidFill>
              </a:rPr>
              <a:t>Vîrjan</a:t>
            </a:r>
            <a:r>
              <a:rPr lang="ro-RO" sz="1600" dirty="0">
                <a:solidFill>
                  <a:srgbClr val="0070C0"/>
                </a:solidFill>
              </a:rPr>
              <a:t> Vlad Valentin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o-RO" sz="1600" dirty="0">
                <a:solidFill>
                  <a:srgbClr val="0070C0"/>
                </a:solidFill>
              </a:rPr>
              <a:t>Drăgan Cătălina</a:t>
            </a:r>
            <a:endParaRPr lang="en-US" sz="16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o-RO" sz="1600" dirty="0">
                <a:solidFill>
                  <a:srgbClr val="0070C0"/>
                </a:solidFill>
              </a:rPr>
              <a:t>Nicolae Silvia Cristiana</a:t>
            </a:r>
            <a:endParaRPr lang="en-US" sz="16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o-RO" sz="1600" dirty="0">
                <a:solidFill>
                  <a:srgbClr val="0070C0"/>
                </a:solidFill>
              </a:rPr>
              <a:t>Zamă Teodora Maria</a:t>
            </a:r>
            <a:endParaRPr lang="en-US" sz="1600" dirty="0">
              <a:solidFill>
                <a:srgbClr val="0070C0"/>
              </a:solidFill>
            </a:endParaRPr>
          </a:p>
        </p:txBody>
      </p:sp>
      <p:pic>
        <p:nvPicPr>
          <p:cNvPr id="14" name="Picture 1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1073986"/>
            <a:ext cx="2514600" cy="1981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543800" cy="2209800"/>
          </a:xfrm>
        </p:spPr>
        <p:txBody>
          <a:bodyPr/>
          <a:lstStyle/>
          <a:p>
            <a:pPr algn="ctr" eaLnBrk="1" hangingPunct="1">
              <a:defRPr/>
            </a:pPr>
            <a:r>
              <a:rPr lang="ro-RO" sz="28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Global Business Challenge</a:t>
            </a:r>
            <a:r>
              <a:rPr lang="en-US" sz="28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2016</a:t>
            </a:r>
            <a:r>
              <a:rPr lang="ro-RO" sz="28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br>
              <a:rPr lang="ro-RO" sz="28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fr-FR" sz="2800" b="0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runda</a:t>
            </a:r>
            <a:r>
              <a:rPr lang="fr-FR" sz="2800" b="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final</a:t>
            </a:r>
            <a:r>
              <a:rPr lang="vi-VN" sz="2800" b="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ă</a:t>
            </a:r>
            <a:r>
              <a:rPr lang="fr-FR" sz="2800" b="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:</a:t>
            </a:r>
            <a:r>
              <a:rPr lang="en-US" sz="2800" b="0" dirty="0">
                <a:solidFill>
                  <a:srgbClr val="0070C0"/>
                </a:solidFill>
                <a:latin typeface="Georgia" pitchFamily="18" charset="0"/>
              </a:rPr>
              <a:t/>
            </a:r>
            <a:br>
              <a:rPr lang="en-US" sz="2800" b="0" dirty="0">
                <a:solidFill>
                  <a:srgbClr val="0070C0"/>
                </a:solidFill>
                <a:latin typeface="Georgia" pitchFamily="18" charset="0"/>
              </a:rPr>
            </a:br>
            <a:r>
              <a:rPr lang="fr-FR" sz="2800" dirty="0">
                <a:solidFill>
                  <a:srgbClr val="0070C0"/>
                </a:solidFill>
                <a:latin typeface="Georgia" pitchFamily="18" charset="0"/>
              </a:rPr>
              <a:t> </a:t>
            </a:r>
            <a:r>
              <a:rPr lang="en-US" sz="2800" dirty="0" smtClean="0">
                <a:solidFill>
                  <a:srgbClr val="0070C0"/>
                </a:solidFill>
                <a:latin typeface="Georgia" pitchFamily="18" charset="0"/>
              </a:rPr>
              <a:t>            </a:t>
            </a:r>
            <a:r>
              <a:rPr lang="fr-FR" sz="2800" b="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locul</a:t>
            </a:r>
            <a:r>
              <a:rPr lang="fr-FR" sz="2800" b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fr-FR" sz="2800" b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II - Antonescu Carol </a:t>
            </a:r>
            <a:r>
              <a:rPr lang="fr-FR" sz="2800" b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Mihai</a:t>
            </a:r>
            <a:r>
              <a:rPr lang="fr-FR" sz="2800" b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en-US" sz="2800" b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en-US" sz="2800" b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en-US" sz="2800" b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       </a:t>
            </a:r>
            <a:r>
              <a:rPr lang="fr-FR" sz="2800" b="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locul</a:t>
            </a:r>
            <a:r>
              <a:rPr lang="fr-FR" sz="2800" b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 IV- Nicola </a:t>
            </a:r>
            <a:r>
              <a:rPr lang="fr-FR" sz="2800" b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Adina</a:t>
            </a:r>
            <a:r>
              <a:rPr lang="fr-FR" sz="2800" b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fr-FR" sz="2800" b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Gabrilea</a:t>
            </a:r>
            <a:r>
              <a:rPr lang="fr-FR" sz="2800" b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endParaRPr lang="en-US" b="0" dirty="0">
              <a:solidFill>
                <a:srgbClr val="0070C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/>
          <a:srcRect t="21904"/>
          <a:stretch/>
        </p:blipFill>
        <p:spPr bwMode="auto">
          <a:xfrm>
            <a:off x="457200" y="2438400"/>
            <a:ext cx="2224088" cy="2976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86000"/>
            <a:ext cx="5542699" cy="381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ubstituent conținut 1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2590800"/>
          </a:xfrm>
        </p:spPr>
        <p:txBody>
          <a:bodyPr/>
          <a:lstStyle/>
          <a:p>
            <a:pPr marL="514350" indent="-514350" eaLnBrk="1" hangingPunct="1">
              <a:buFontTx/>
              <a:buAutoNum type="arabicPeriod"/>
              <a:defRPr/>
            </a:pPr>
            <a:r>
              <a:rPr lang="ro-RO" altLang="en-US" sz="1800" b="1" dirty="0" smtClean="0"/>
              <a:t>F.E. TRAVELING AROUND THE WORLD SRL</a:t>
            </a:r>
          </a:p>
          <a:p>
            <a:pPr marL="514350" indent="-514350" eaLnBrk="1" hangingPunct="1">
              <a:defRPr/>
            </a:pPr>
            <a:r>
              <a:rPr lang="ro-RO" altLang="en-US" sz="1800" dirty="0" smtClean="0"/>
              <a:t>Premiul I –  Cel mai bun stand</a:t>
            </a:r>
          </a:p>
          <a:p>
            <a:pPr marL="514350" indent="-514350" eaLnBrk="1" hangingPunct="1">
              <a:defRPr/>
            </a:pPr>
            <a:r>
              <a:rPr lang="ro-RO" altLang="en-US" sz="1800" dirty="0" smtClean="0"/>
              <a:t>Premiul II – Cel mai bun catalog</a:t>
            </a:r>
          </a:p>
          <a:p>
            <a:pPr marL="514350" indent="-514350" eaLnBrk="1" hangingPunct="1">
              <a:buFontTx/>
              <a:buNone/>
              <a:defRPr/>
            </a:pPr>
            <a:r>
              <a:rPr lang="ro-RO" altLang="en-US" sz="1800" i="1" dirty="0" smtClean="0"/>
              <a:t>       Elevi participanţi:</a:t>
            </a:r>
            <a:endParaRPr lang="ro-RO" altLang="en-US" sz="1800" dirty="0" smtClean="0"/>
          </a:p>
          <a:p>
            <a:pPr marL="109537" indent="0">
              <a:lnSpc>
                <a:spcPct val="115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ro-RO" sz="1400" dirty="0">
                <a:solidFill>
                  <a:srgbClr val="FF0000"/>
                </a:solidFill>
              </a:rPr>
              <a:t> </a:t>
            </a:r>
            <a:r>
              <a:rPr lang="ro-RO" sz="1400" dirty="0" smtClean="0">
                <a:solidFill>
                  <a:srgbClr val="FF0000"/>
                </a:solidFill>
              </a:rPr>
              <a:t>         </a:t>
            </a:r>
            <a:r>
              <a:rPr lang="it-IT" sz="1400" dirty="0" smtClean="0"/>
              <a:t>Bejinaru Andrada Alexa</a:t>
            </a:r>
            <a:endParaRPr lang="en-US" sz="1050" dirty="0" smtClean="0"/>
          </a:p>
          <a:p>
            <a:pPr marL="109537" indent="0">
              <a:lnSpc>
                <a:spcPct val="115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it-IT" sz="1400" dirty="0" smtClean="0"/>
              <a:t>          Nicola Adina Gabriela</a:t>
            </a:r>
            <a:endParaRPr lang="en-US" sz="1050" dirty="0" smtClean="0"/>
          </a:p>
          <a:p>
            <a:pPr marL="109537" indent="0">
              <a:lnSpc>
                <a:spcPct val="115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it-IT" sz="1400" dirty="0" smtClean="0"/>
              <a:t>         </a:t>
            </a:r>
            <a:r>
              <a:rPr lang="ro-RO" sz="1400" dirty="0" smtClean="0"/>
              <a:t> </a:t>
            </a:r>
            <a:r>
              <a:rPr lang="it-IT" sz="1400" dirty="0" smtClean="0"/>
              <a:t>Forascu Maria</a:t>
            </a:r>
            <a:endParaRPr lang="ro-RO" sz="1050" dirty="0"/>
          </a:p>
          <a:p>
            <a:pPr marL="109537" indent="0">
              <a:lnSpc>
                <a:spcPct val="115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it-IT" sz="1400" dirty="0" smtClean="0"/>
              <a:t>          Antonescu Carol</a:t>
            </a:r>
            <a:endParaRPr lang="en-US" sz="1050" dirty="0" smtClean="0"/>
          </a:p>
          <a:p>
            <a:pPr marL="514350" indent="-514350" eaLnBrk="1" hangingPunct="1">
              <a:buFont typeface="Wingdings 3" pitchFamily="18" charset="2"/>
              <a:buNone/>
              <a:defRPr/>
            </a:pPr>
            <a:endParaRPr lang="ro-RO" altLang="en-US" sz="2400" dirty="0" smtClean="0"/>
          </a:p>
          <a:p>
            <a:pPr marL="514350" indent="-514350">
              <a:buFont typeface="Wingdings 3" pitchFamily="18" charset="2"/>
              <a:buNone/>
              <a:defRPr/>
            </a:pPr>
            <a:endParaRPr lang="ro-RO" altLang="en-US" dirty="0" smtClean="0"/>
          </a:p>
        </p:txBody>
      </p:sp>
      <p:sp>
        <p:nvSpPr>
          <p:cNvPr id="3" name="Titlu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o-RO" sz="1800" i="1" dirty="0" smtClean="0">
                <a:solidFill>
                  <a:srgbClr val="0083E6"/>
                </a:solidFill>
              </a:rPr>
              <a:t>VIRTUAL ENTERPRISES INTERNATIONAL GLOBAL BUSINESS CHALLENGE – NEW YORK SUA 2016</a:t>
            </a:r>
            <a:r>
              <a:rPr lang="ro-RO" sz="1800" i="1" dirty="0">
                <a:solidFill>
                  <a:srgbClr val="0083E6"/>
                </a:solidFill>
              </a:rPr>
              <a:t/>
            </a:r>
            <a:br>
              <a:rPr lang="ro-RO" sz="1800" i="1" dirty="0">
                <a:solidFill>
                  <a:srgbClr val="0083E6"/>
                </a:solidFill>
              </a:rPr>
            </a:br>
            <a:r>
              <a:rPr lang="ro-RO" sz="1800" i="1" dirty="0" smtClean="0">
                <a:solidFill>
                  <a:srgbClr val="0083E6"/>
                </a:solidFill>
              </a:rPr>
              <a:t>Coordonator: Prof. Mariana</a:t>
            </a:r>
            <a:r>
              <a:rPr lang="ro-RO" sz="1800" i="1" dirty="0">
                <a:solidFill>
                  <a:srgbClr val="0083E6"/>
                </a:solidFill>
              </a:rPr>
              <a:t> </a:t>
            </a:r>
            <a:r>
              <a:rPr lang="ro-RO" sz="1800" i="1" dirty="0" smtClean="0">
                <a:solidFill>
                  <a:srgbClr val="0083E6"/>
                </a:solidFill>
              </a:rPr>
              <a:t>Ciobanu</a:t>
            </a:r>
            <a:br>
              <a:rPr lang="ro-RO" sz="1800" i="1" dirty="0" smtClean="0">
                <a:solidFill>
                  <a:srgbClr val="0083E6"/>
                </a:solidFill>
              </a:rPr>
            </a:br>
            <a:r>
              <a:rPr lang="ro-RO" sz="1800" i="1" dirty="0" smtClean="0">
                <a:solidFill>
                  <a:srgbClr val="0083E6"/>
                </a:solidFill>
              </a:rPr>
              <a:t>                               Prof. Roxana Carmen Ionescu</a:t>
            </a:r>
            <a:br>
              <a:rPr lang="ro-RO" sz="1800" i="1" dirty="0" smtClean="0">
                <a:solidFill>
                  <a:srgbClr val="0083E6"/>
                </a:solidFill>
              </a:rPr>
            </a:br>
            <a:r>
              <a:rPr lang="ro-RO" sz="1800" i="1" dirty="0" smtClean="0">
                <a:solidFill>
                  <a:srgbClr val="0083E6"/>
                </a:solidFill>
              </a:rPr>
              <a:t>             Prof. Rodica Petcu</a:t>
            </a:r>
            <a:endParaRPr lang="ro-RO" sz="1800" i="1" dirty="0">
              <a:solidFill>
                <a:srgbClr val="0083E6"/>
              </a:solidFill>
            </a:endParaRPr>
          </a:p>
        </p:txBody>
      </p:sp>
      <p:pic>
        <p:nvPicPr>
          <p:cNvPr id="6" name="Picture 2" descr="C:\Users\Andrada\Desktop\DSC_00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38299"/>
            <a:ext cx="2590800" cy="39116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ndrada\Desktop\DSC_008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45"/>
          <a:stretch/>
        </p:blipFill>
        <p:spPr bwMode="auto">
          <a:xfrm>
            <a:off x="3505200" y="2667000"/>
            <a:ext cx="2381473" cy="1676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2" name="Picture 2" descr="C:\Users\Contabilitate\Desktop\Doc Desktop 2015-2016\SUA 2016\POZE SUA Miana\selectie SUA 2016\DSC_01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136" y="4343400"/>
            <a:ext cx="3352800" cy="222067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ubstituent conținut 1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2286000"/>
          </a:xfrm>
        </p:spPr>
        <p:txBody>
          <a:bodyPr/>
          <a:lstStyle/>
          <a:p>
            <a:pPr marL="514350" indent="-514350" eaLnBrk="1" hangingPunct="1">
              <a:buFontTx/>
              <a:buAutoNum type="arabicPeriod"/>
              <a:defRPr/>
            </a:pPr>
            <a:r>
              <a:rPr lang="ro-RO" altLang="en-US" sz="1800" b="1" dirty="0" smtClean="0"/>
              <a:t>F.E. SHINE CENTERS SRL</a:t>
            </a:r>
          </a:p>
          <a:p>
            <a:pPr marL="514350" indent="-514350" eaLnBrk="1" hangingPunct="1">
              <a:defRPr/>
            </a:pPr>
            <a:r>
              <a:rPr lang="ro-RO" altLang="en-US" sz="1800" dirty="0" smtClean="0"/>
              <a:t>Premiul II – Cel mai bun stand</a:t>
            </a:r>
          </a:p>
          <a:p>
            <a:pPr marL="514350" indent="-514350" eaLnBrk="1" hangingPunct="1">
              <a:buFontTx/>
              <a:buNone/>
              <a:defRPr/>
            </a:pPr>
            <a:r>
              <a:rPr lang="ro-RO" altLang="en-US" sz="1800" i="1" dirty="0" smtClean="0"/>
              <a:t>       Elevi participanţi:</a:t>
            </a:r>
            <a:endParaRPr lang="ro-RO" altLang="en-US" sz="1800" dirty="0" smtClean="0"/>
          </a:p>
          <a:p>
            <a:pPr marL="109537" indent="0">
              <a:lnSpc>
                <a:spcPct val="115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ro-RO" sz="1400" dirty="0" smtClean="0"/>
              <a:t>         </a:t>
            </a:r>
            <a:r>
              <a:rPr lang="it-IT" sz="1400" dirty="0" smtClean="0"/>
              <a:t>Dragan Catalina</a:t>
            </a:r>
            <a:endParaRPr lang="en-US" sz="1050" dirty="0" smtClean="0"/>
          </a:p>
          <a:p>
            <a:pPr marL="109537" indent="0">
              <a:lnSpc>
                <a:spcPct val="115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ro-RO" sz="1400" dirty="0" smtClean="0"/>
              <a:t>         </a:t>
            </a:r>
            <a:r>
              <a:rPr lang="it-IT" sz="1400" dirty="0" smtClean="0"/>
              <a:t>Nicolae Silvia</a:t>
            </a:r>
            <a:endParaRPr lang="en-US" sz="1050" dirty="0" smtClean="0"/>
          </a:p>
          <a:p>
            <a:pPr marL="109537" indent="0">
              <a:lnSpc>
                <a:spcPct val="115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ro-RO" sz="1400" dirty="0" smtClean="0"/>
              <a:t>         </a:t>
            </a:r>
            <a:r>
              <a:rPr lang="it-IT" sz="1400" dirty="0" smtClean="0"/>
              <a:t>Zama Teodora</a:t>
            </a:r>
            <a:endParaRPr lang="en-US" sz="1050" dirty="0" smtClean="0"/>
          </a:p>
          <a:p>
            <a:pPr marL="514350" indent="-514350">
              <a:buFont typeface="Wingdings 3" pitchFamily="18" charset="2"/>
              <a:buNone/>
              <a:defRPr/>
            </a:pPr>
            <a:endParaRPr lang="ro-RO" altLang="en-US" dirty="0" smtClean="0"/>
          </a:p>
        </p:txBody>
      </p:sp>
      <p:sp>
        <p:nvSpPr>
          <p:cNvPr id="3" name="Titlu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o-RO" sz="1800" i="1" dirty="0" smtClean="0">
                <a:solidFill>
                  <a:srgbClr val="0083E6"/>
                </a:solidFill>
              </a:rPr>
              <a:t>VIRTUAL ENTERPRISES INTERNATIONAL – NEW YORK SUA 2016</a:t>
            </a:r>
            <a:r>
              <a:rPr lang="ro-RO" sz="1800" i="1" dirty="0">
                <a:solidFill>
                  <a:srgbClr val="0083E6"/>
                </a:solidFill>
              </a:rPr>
              <a:t/>
            </a:r>
            <a:br>
              <a:rPr lang="ro-RO" sz="1800" i="1" dirty="0">
                <a:solidFill>
                  <a:srgbClr val="0083E6"/>
                </a:solidFill>
              </a:rPr>
            </a:br>
            <a:r>
              <a:rPr lang="ro-RO" sz="1800" i="1" dirty="0" smtClean="0">
                <a:solidFill>
                  <a:srgbClr val="0083E6"/>
                </a:solidFill>
              </a:rPr>
              <a:t>Coordonator: Prof. Mariana</a:t>
            </a:r>
            <a:r>
              <a:rPr lang="ro-RO" sz="1800" i="1" dirty="0">
                <a:solidFill>
                  <a:srgbClr val="0083E6"/>
                </a:solidFill>
              </a:rPr>
              <a:t> </a:t>
            </a:r>
            <a:r>
              <a:rPr lang="ro-RO" sz="1800" i="1" dirty="0" smtClean="0">
                <a:solidFill>
                  <a:srgbClr val="0083E6"/>
                </a:solidFill>
              </a:rPr>
              <a:t>Ciobanu</a:t>
            </a:r>
            <a:br>
              <a:rPr lang="ro-RO" sz="1800" i="1" dirty="0" smtClean="0">
                <a:solidFill>
                  <a:srgbClr val="0083E6"/>
                </a:solidFill>
              </a:rPr>
            </a:br>
            <a:r>
              <a:rPr lang="ro-RO" sz="1800" i="1" dirty="0" smtClean="0">
                <a:solidFill>
                  <a:srgbClr val="0083E6"/>
                </a:solidFill>
              </a:rPr>
              <a:t>                               Prof. Roxana Carmen Ionescu</a:t>
            </a:r>
            <a:br>
              <a:rPr lang="ro-RO" sz="1800" i="1" dirty="0" smtClean="0">
                <a:solidFill>
                  <a:srgbClr val="0083E6"/>
                </a:solidFill>
              </a:rPr>
            </a:br>
            <a:r>
              <a:rPr lang="ro-RO" sz="1800" i="1" dirty="0" smtClean="0">
                <a:solidFill>
                  <a:srgbClr val="0083E6"/>
                </a:solidFill>
              </a:rPr>
              <a:t>               Prof. Ana Maria </a:t>
            </a:r>
            <a:r>
              <a:rPr lang="ro-RO" sz="1800" i="1" dirty="0" err="1" smtClean="0">
                <a:solidFill>
                  <a:srgbClr val="0083E6"/>
                </a:solidFill>
              </a:rPr>
              <a:t>Picu</a:t>
            </a:r>
            <a:endParaRPr lang="ro-RO" sz="1800" i="1" dirty="0">
              <a:solidFill>
                <a:srgbClr val="0083E6"/>
              </a:solidFill>
            </a:endParaRPr>
          </a:p>
        </p:txBody>
      </p:sp>
      <p:pic>
        <p:nvPicPr>
          <p:cNvPr id="8" name="Picture 4" descr="C:\Users\Andrada\Desktop\DSC_01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91093"/>
            <a:ext cx="4018984" cy="26619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Contabilitate\Desktop\Doc Desktop 2015-2016\SUA 2016\POZE SUA Miana\selectie SUA 2016\DSC_01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4" t="4577" r="4225"/>
          <a:stretch/>
        </p:blipFill>
        <p:spPr bwMode="auto">
          <a:xfrm>
            <a:off x="1524000" y="3505200"/>
            <a:ext cx="3061301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u 2"/>
          <p:cNvSpPr>
            <a:spLocks noGrp="1"/>
          </p:cNvSpPr>
          <p:nvPr>
            <p:ph type="title"/>
          </p:nvPr>
        </p:nvSpPr>
        <p:spPr>
          <a:xfrm>
            <a:off x="685800" y="228600"/>
            <a:ext cx="8229600" cy="10668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2800" i="1" dirty="0">
                <a:solidFill>
                  <a:srgbClr val="0083E6"/>
                </a:solidFill>
              </a:rPr>
              <a:t>International Trade Show  </a:t>
            </a:r>
            <a:r>
              <a:rPr lang="ro-RO" sz="2800" i="1" dirty="0" smtClean="0">
                <a:solidFill>
                  <a:srgbClr val="0083E6"/>
                </a:solidFill>
              </a:rPr>
              <a:t/>
            </a:r>
            <a:br>
              <a:rPr lang="ro-RO" sz="2800" i="1" dirty="0" smtClean="0">
                <a:solidFill>
                  <a:srgbClr val="0083E6"/>
                </a:solidFill>
              </a:rPr>
            </a:br>
            <a:r>
              <a:rPr lang="en-US" sz="2800" i="1" dirty="0" smtClean="0">
                <a:solidFill>
                  <a:srgbClr val="0083E6"/>
                </a:solidFill>
              </a:rPr>
              <a:t>New </a:t>
            </a:r>
            <a:r>
              <a:rPr lang="en-US" sz="2800" i="1" dirty="0">
                <a:solidFill>
                  <a:srgbClr val="0083E6"/>
                </a:solidFill>
              </a:rPr>
              <a:t>York </a:t>
            </a:r>
            <a:r>
              <a:rPr lang="en-US" sz="2800" i="1" dirty="0" smtClean="0">
                <a:solidFill>
                  <a:srgbClr val="0083E6"/>
                </a:solidFill>
              </a:rPr>
              <a:t>2016</a:t>
            </a:r>
            <a:r>
              <a:rPr lang="ro-RO" sz="2800" i="1" dirty="0" smtClean="0">
                <a:solidFill>
                  <a:srgbClr val="0083E6"/>
                </a:solidFill>
              </a:rPr>
              <a:t/>
            </a:r>
            <a:br>
              <a:rPr lang="ro-RO" sz="2800" i="1" dirty="0" smtClean="0">
                <a:solidFill>
                  <a:srgbClr val="0083E6"/>
                </a:solidFill>
              </a:rPr>
            </a:br>
            <a:endParaRPr lang="ro-RO" sz="2800" i="1" dirty="0">
              <a:solidFill>
                <a:srgbClr val="0083E6"/>
              </a:solidFill>
            </a:endParaRPr>
          </a:p>
        </p:txBody>
      </p:sp>
      <p:pic>
        <p:nvPicPr>
          <p:cNvPr id="5" name="Picture 2" descr="C:\Users\Contabilitate\Desktop\Doc Desktop 2015-2016\SUA 2016\POZE SUA Miana\selectie SUA 2016\DSC_01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6" t="5963" r="15314" b="18093"/>
          <a:stretch/>
        </p:blipFill>
        <p:spPr bwMode="auto">
          <a:xfrm>
            <a:off x="228600" y="1219200"/>
            <a:ext cx="6477000" cy="41357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084" name="Picture 5" descr="C:\Users\elev\Desktop\13183209_1046847638743060_1743573842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5561">
            <a:off x="7921625" y="3841750"/>
            <a:ext cx="769938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5" name="Picture 8" descr="C:\Users\elev\Desktop\13183095_1046847585409732_1447512530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8562">
            <a:off x="8077200" y="1676400"/>
            <a:ext cx="8477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6" name="Picture 12" descr="C:\Users\elev\Desktop\13183120_1046847532076404_535236142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92424">
            <a:off x="6934200" y="2357438"/>
            <a:ext cx="881063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u 2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10668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o-RO" sz="2400" i="1" dirty="0" smtClean="0">
                <a:solidFill>
                  <a:srgbClr val="0083E6"/>
                </a:solidFill>
              </a:rPr>
              <a:t>VIRTUAL ENTERPRISES INTERNATIONAL </a:t>
            </a:r>
            <a:br>
              <a:rPr lang="ro-RO" sz="2400" i="1" dirty="0" smtClean="0">
                <a:solidFill>
                  <a:srgbClr val="0083E6"/>
                </a:solidFill>
              </a:rPr>
            </a:br>
            <a:r>
              <a:rPr lang="ro-RO" sz="2400" i="1" dirty="0" smtClean="0">
                <a:solidFill>
                  <a:srgbClr val="0083E6"/>
                </a:solidFill>
              </a:rPr>
              <a:t>GLOBAL BUSINESS CHALLENGE </a:t>
            </a:r>
            <a:br>
              <a:rPr lang="ro-RO" sz="2400" i="1" dirty="0" smtClean="0">
                <a:solidFill>
                  <a:srgbClr val="0083E6"/>
                </a:solidFill>
              </a:rPr>
            </a:br>
            <a:r>
              <a:rPr lang="ro-RO" sz="2400" i="1" dirty="0" smtClean="0">
                <a:solidFill>
                  <a:srgbClr val="0083E6"/>
                </a:solidFill>
              </a:rPr>
              <a:t>NEW YORK SUA 2016</a:t>
            </a:r>
            <a:r>
              <a:rPr lang="ro-RO" sz="2800" i="1" dirty="0" smtClean="0">
                <a:solidFill>
                  <a:srgbClr val="0083E6"/>
                </a:solidFill>
              </a:rPr>
              <a:t/>
            </a:r>
            <a:br>
              <a:rPr lang="ro-RO" sz="2800" i="1" dirty="0" smtClean="0">
                <a:solidFill>
                  <a:srgbClr val="0083E6"/>
                </a:solidFill>
              </a:rPr>
            </a:br>
            <a:endParaRPr lang="ro-RO" sz="2800" i="1" dirty="0">
              <a:solidFill>
                <a:srgbClr val="0083E6"/>
              </a:solidFill>
            </a:endParaRPr>
          </a:p>
        </p:txBody>
      </p:sp>
      <p:pic>
        <p:nvPicPr>
          <p:cNvPr id="6" name="Picture 3" descr="C:\Users\Andrada\Desktop\DSC_0184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" r="15871" b="12622"/>
          <a:stretch>
            <a:fillRect/>
          </a:stretch>
        </p:blipFill>
        <p:spPr bwMode="auto">
          <a:xfrm>
            <a:off x="152400" y="1321131"/>
            <a:ext cx="4502150" cy="34853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176409"/>
            <a:ext cx="3733800" cy="2489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46" name="Picture 2" descr="C:\Users\Contabilitate\Desktop\Doc Desktop 2015-2016\SUA 2016\POZE SUA Miana\selectie SUA 2016\DSC_0236_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880" y="1447800"/>
            <a:ext cx="3959395" cy="2622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u 2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10668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o-RO" sz="2400" i="1" dirty="0" smtClean="0">
                <a:solidFill>
                  <a:srgbClr val="0083E6"/>
                </a:solidFill>
              </a:rPr>
              <a:t>VIRTUAL ENTERPRISES INTERNATIONAL </a:t>
            </a:r>
            <a:br>
              <a:rPr lang="ro-RO" sz="2400" i="1" dirty="0" smtClean="0">
                <a:solidFill>
                  <a:srgbClr val="0083E6"/>
                </a:solidFill>
              </a:rPr>
            </a:br>
            <a:r>
              <a:rPr lang="ro-RO" sz="2400" i="1" dirty="0" smtClean="0">
                <a:solidFill>
                  <a:srgbClr val="0083E6"/>
                </a:solidFill>
              </a:rPr>
              <a:t>GLOBAL BUSINESS CHALLENGE </a:t>
            </a:r>
            <a:br>
              <a:rPr lang="ro-RO" sz="2400" i="1" dirty="0" smtClean="0">
                <a:solidFill>
                  <a:srgbClr val="0083E6"/>
                </a:solidFill>
              </a:rPr>
            </a:br>
            <a:r>
              <a:rPr lang="ro-RO" sz="2400" i="1" dirty="0" smtClean="0">
                <a:solidFill>
                  <a:srgbClr val="0083E6"/>
                </a:solidFill>
              </a:rPr>
              <a:t>NEW YORK SUA 2016</a:t>
            </a:r>
            <a:r>
              <a:rPr lang="ro-RO" sz="2800" i="1" dirty="0" smtClean="0">
                <a:solidFill>
                  <a:srgbClr val="0083E6"/>
                </a:solidFill>
              </a:rPr>
              <a:t/>
            </a:r>
            <a:br>
              <a:rPr lang="ro-RO" sz="2800" i="1" dirty="0" smtClean="0">
                <a:solidFill>
                  <a:srgbClr val="0083E6"/>
                </a:solidFill>
              </a:rPr>
            </a:br>
            <a:endParaRPr lang="ro-RO" sz="2800" i="1" dirty="0">
              <a:solidFill>
                <a:srgbClr val="0083E6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0"/>
          <a:stretch>
            <a:fillRect/>
          </a:stretch>
        </p:blipFill>
        <p:spPr bwMode="auto">
          <a:xfrm>
            <a:off x="278859" y="1752600"/>
            <a:ext cx="4179095" cy="29474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5347" name="Picture 3" descr="C:\Users\Contabilitate\Desktop\Doc Desktop 2015-2016\SUA 2016\POZE SUA Miana\selectie SUA 2016\DSC_08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" t="20982" r="3239"/>
          <a:stretch/>
        </p:blipFill>
        <p:spPr bwMode="auto">
          <a:xfrm>
            <a:off x="4800600" y="4419600"/>
            <a:ext cx="3190672" cy="21388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85348" name="Picture 4" descr="C:\Users\Contabilitate\Desktop\Doc Desktop 2015-2016\SUA 2016\POZE SUA Miana\selectie SUA 2016\DSC_037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" t="5930" r="7989"/>
          <a:stretch/>
        </p:blipFill>
        <p:spPr bwMode="auto">
          <a:xfrm>
            <a:off x="4876799" y="1602626"/>
            <a:ext cx="3560325" cy="25500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u 6"/>
          <p:cNvSpPr>
            <a:spLocks noGrp="1"/>
          </p:cNvSpPr>
          <p:nvPr>
            <p:ph type="title"/>
          </p:nvPr>
        </p:nvSpPr>
        <p:spPr>
          <a:xfrm>
            <a:off x="801688" y="71362"/>
            <a:ext cx="7391400" cy="1143000"/>
          </a:xfrm>
        </p:spPr>
        <p:txBody>
          <a:bodyPr/>
          <a:lstStyle/>
          <a:p>
            <a:pPr algn="r"/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Business </a:t>
            </a:r>
            <a:r>
              <a:rPr lang="ro-R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Challenge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2017</a:t>
            </a:r>
          </a:p>
        </p:txBody>
      </p:sp>
      <p:sp>
        <p:nvSpPr>
          <p:cNvPr id="8" name="Substituent text 7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3657600" cy="762000"/>
          </a:xfrm>
        </p:spPr>
        <p:txBody>
          <a:bodyPr/>
          <a:lstStyle/>
          <a:p>
            <a:pPr algn="ctr"/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Elevi Participanți</a:t>
            </a:r>
          </a:p>
        </p:txBody>
      </p:sp>
      <p:sp>
        <p:nvSpPr>
          <p:cNvPr id="9" name="Substituent conținut 8"/>
          <p:cNvSpPr>
            <a:spLocks noGrp="1"/>
          </p:cNvSpPr>
          <p:nvPr>
            <p:ph sz="half" idx="2"/>
          </p:nvPr>
        </p:nvSpPr>
        <p:spPr>
          <a:xfrm>
            <a:off x="457200" y="2362200"/>
            <a:ext cx="4040188" cy="3941763"/>
          </a:xfrm>
        </p:spPr>
        <p:txBody>
          <a:bodyPr>
            <a:normAutofit/>
          </a:bodyPr>
          <a:lstStyle/>
          <a:p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Drăghici Diana Elena</a:t>
            </a:r>
          </a:p>
          <a:p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Drăgan Cătălina</a:t>
            </a:r>
          </a:p>
          <a:p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Petculescu Alexandru Călin</a:t>
            </a:r>
          </a:p>
          <a:p>
            <a:r>
              <a:rPr lang="ro-RO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Furdui</a:t>
            </a:r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Marius Andrei</a:t>
            </a:r>
          </a:p>
          <a:p>
            <a:r>
              <a:rPr lang="ro-RO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Șuhan</a:t>
            </a:r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Horia Teodor</a:t>
            </a:r>
          </a:p>
          <a:p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Petre Denisa Andreea</a:t>
            </a:r>
          </a:p>
          <a:p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Dima Luiza Denisa</a:t>
            </a:r>
          </a:p>
          <a:p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Niță Andreea</a:t>
            </a:r>
          </a:p>
          <a:p>
            <a:endParaRPr lang="ro-R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ubstituent text 9"/>
          <p:cNvSpPr>
            <a:spLocks noGrp="1"/>
          </p:cNvSpPr>
          <p:nvPr>
            <p:ph type="body" sz="quarter" idx="3"/>
          </p:nvPr>
        </p:nvSpPr>
        <p:spPr>
          <a:xfrm>
            <a:off x="4114800" y="5029200"/>
            <a:ext cx="4761854" cy="1310482"/>
          </a:xfrm>
        </p:spPr>
        <p:txBody>
          <a:bodyPr>
            <a:normAutofit/>
          </a:bodyPr>
          <a:lstStyle/>
          <a:p>
            <a:r>
              <a:rPr lang="ro-RO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Coordonatori: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Ciobanu Mariana Georgeta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Florina Voicu</a:t>
            </a:r>
          </a:p>
        </p:txBody>
      </p:sp>
      <p:pic>
        <p:nvPicPr>
          <p:cNvPr id="12" name="Substituent conținut 11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8" t="27501" r="20519" b="12499"/>
          <a:stretch/>
        </p:blipFill>
        <p:spPr>
          <a:xfrm>
            <a:off x="4114800" y="2128762"/>
            <a:ext cx="4672014" cy="2950745"/>
          </a:xfrm>
        </p:spPr>
      </p:pic>
      <p:pic>
        <p:nvPicPr>
          <p:cNvPr id="8197" name="Picture 5" descr="https://veinternational.org/wp-content/uploads/2016/07/VE_mark_typ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1003219"/>
            <a:ext cx="2439988" cy="90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90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715">
        <p:fade/>
      </p:transition>
    </mc:Choice>
    <mc:Fallback xmlns="">
      <p:transition spd="med" advTm="1371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1219200" y="171450"/>
            <a:ext cx="6934200" cy="8001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en-US" sz="33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Rezultat</a:t>
            </a:r>
            <a:r>
              <a:rPr lang="en-US" sz="33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obținut</a:t>
            </a:r>
            <a:r>
              <a:rPr lang="en-US" sz="33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33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aceasta</a:t>
            </a:r>
            <a:r>
              <a:rPr lang="en-US" sz="33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competiție</a:t>
            </a:r>
            <a:endParaRPr lang="en-US" sz="33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ubstituent conținut 6"/>
          <p:cNvSpPr>
            <a:spLocks noGrp="1"/>
          </p:cNvSpPr>
          <p:nvPr>
            <p:ph sz="half" idx="1"/>
          </p:nvPr>
        </p:nvSpPr>
        <p:spPr>
          <a:xfrm>
            <a:off x="762000" y="1135784"/>
            <a:ext cx="3586955" cy="12192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Eleva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Drăghici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Diana Elena s-a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calificat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runda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semifinală</a:t>
            </a:r>
            <a:endParaRPr lang="en-US" sz="2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Substituent conținut 1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" t="16216" r="16477"/>
          <a:stretch/>
        </p:blipFill>
        <p:spPr>
          <a:xfrm rot="16200000">
            <a:off x="4313903" y="2010697"/>
            <a:ext cx="5088194" cy="3505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33650"/>
            <a:ext cx="2590800" cy="1600200"/>
          </a:xfrm>
          <a:prstGeom prst="rect">
            <a:avLst/>
          </a:prstGeom>
        </p:spPr>
      </p:pic>
      <p:pic>
        <p:nvPicPr>
          <p:cNvPr id="6" name="Imagin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810000"/>
            <a:ext cx="29718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7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46">
        <p:fade/>
      </p:transition>
    </mc:Choice>
    <mc:Fallback xmlns="">
      <p:transition spd="med" advTm="49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2338" name="Object 6"/>
          <p:cNvGraphicFramePr>
            <a:graphicFrameLocks noGrp="1" noChangeAspect="1"/>
          </p:cNvGraphicFramePr>
          <p:nvPr>
            <p:ph sz="half" idx="1"/>
          </p:nvPr>
        </p:nvGraphicFramePr>
        <p:xfrm>
          <a:off x="1738313" y="3500438"/>
          <a:ext cx="147637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560" name="Package" r:id="rId3" imgW="1482291" imgH="481263" progId="Package">
                  <p:embed/>
                </p:oleObj>
              </mc:Choice>
              <mc:Fallback>
                <p:oleObj name="Package" r:id="rId3" imgW="1482291" imgH="481263" progId="Packag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8313" y="3500438"/>
                        <a:ext cx="147637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000" i="1" dirty="0" smtClean="0">
                <a:solidFill>
                  <a:srgbClr val="0083E6"/>
                </a:solidFill>
              </a:rPr>
              <a:t>COMPETI</a:t>
            </a:r>
            <a:r>
              <a:rPr lang="ro-RO" sz="3000" i="1" dirty="0" smtClean="0">
                <a:solidFill>
                  <a:srgbClr val="0083E6"/>
                </a:solidFill>
              </a:rPr>
              <a:t>Ţ</a:t>
            </a:r>
            <a:r>
              <a:rPr lang="en-US" sz="3000" i="1" dirty="0" smtClean="0">
                <a:solidFill>
                  <a:srgbClr val="0083E6"/>
                </a:solidFill>
              </a:rPr>
              <a:t>IA </a:t>
            </a:r>
            <a:br>
              <a:rPr lang="en-US" sz="3000" i="1" dirty="0" smtClean="0">
                <a:solidFill>
                  <a:srgbClr val="0083E6"/>
                </a:solidFill>
              </a:rPr>
            </a:br>
            <a:r>
              <a:rPr lang="en-US" sz="3000" i="1" dirty="0" smtClean="0">
                <a:solidFill>
                  <a:srgbClr val="0083E6"/>
                </a:solidFill>
              </a:rPr>
              <a:t>GLOBAL BUSINESS CHALLENGE</a:t>
            </a:r>
          </a:p>
        </p:txBody>
      </p:sp>
      <p:pic>
        <p:nvPicPr>
          <p:cNvPr id="142340" name="Picture 10" descr="IMGP63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14600"/>
            <a:ext cx="3429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1" name="Picture 11" descr="IMGP63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3236913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2" name="Picture 12" descr="IMGP63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24000"/>
            <a:ext cx="3171825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3" name="Text Box 13"/>
          <p:cNvSpPr txBox="1">
            <a:spLocks noChangeArrowheads="1"/>
          </p:cNvSpPr>
          <p:nvPr/>
        </p:nvSpPr>
        <p:spPr bwMode="auto">
          <a:xfrm>
            <a:off x="685800" y="4572000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o-RO" altLang="en-US" sz="1800">
              <a:latin typeface="Arial" charset="0"/>
            </a:endParaRPr>
          </a:p>
        </p:txBody>
      </p:sp>
      <p:sp>
        <p:nvSpPr>
          <p:cNvPr id="142344" name="Text Box 15"/>
          <p:cNvSpPr txBox="1">
            <a:spLocks noChangeArrowheads="1"/>
          </p:cNvSpPr>
          <p:nvPr/>
        </p:nvSpPr>
        <p:spPr bwMode="auto">
          <a:xfrm>
            <a:off x="5334000" y="5181600"/>
            <a:ext cx="2201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chemeClr val="tx2"/>
                </a:solidFill>
                <a:latin typeface="Arial" charset="0"/>
              </a:rPr>
              <a:t>NYC –SUA 2009</a:t>
            </a:r>
          </a:p>
        </p:txBody>
      </p:sp>
      <p:sp>
        <p:nvSpPr>
          <p:cNvPr id="142345" name="Text Box 17"/>
          <p:cNvSpPr txBox="1">
            <a:spLocks noChangeArrowheads="1"/>
          </p:cNvSpPr>
          <p:nvPr/>
        </p:nvSpPr>
        <p:spPr bwMode="auto">
          <a:xfrm>
            <a:off x="914400" y="1600200"/>
            <a:ext cx="2209800" cy="1477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charset="0"/>
              </a:rPr>
              <a:t>Participanţi elevi: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charset="0"/>
              </a:rPr>
              <a:t>ORBIŞOR VLAD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charset="0"/>
              </a:rPr>
              <a:t>NICA ANDREEA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charset="0"/>
              </a:rPr>
              <a:t>GAGIU MARIUS</a:t>
            </a:r>
          </a:p>
        </p:txBody>
      </p:sp>
      <p:sp>
        <p:nvSpPr>
          <p:cNvPr id="142346" name="Text Box 18"/>
          <p:cNvSpPr txBox="1">
            <a:spLocks noChangeArrowheads="1"/>
          </p:cNvSpPr>
          <p:nvPr/>
        </p:nvSpPr>
        <p:spPr bwMode="auto">
          <a:xfrm>
            <a:off x="5029200" y="5638800"/>
            <a:ext cx="31242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o-RO" altLang="en-US" sz="1800">
                <a:latin typeface="Arial" charset="0"/>
              </a:rPr>
              <a:t>    </a:t>
            </a:r>
            <a:r>
              <a:rPr lang="en-US" altLang="en-US" sz="1800">
                <a:latin typeface="Arial" charset="0"/>
              </a:rPr>
              <a:t>Coordonator elevi: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charset="0"/>
              </a:rPr>
              <a:t>    Prof. Mariana Ciobanu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o-RO" sz="28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Târgul Internațional al Firmelor de Exercițiu</a:t>
            </a:r>
            <a:r>
              <a:rPr lang="en-US" sz="40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YOUTH BUSINESS SUMMIT 2017</a:t>
            </a:r>
            <a:r>
              <a:rPr lang="ro-RO" sz="4000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o-RO" sz="40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o-RO" sz="40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28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York  SUA  </a:t>
            </a:r>
            <a:r>
              <a:rPr lang="ro-RO" sz="24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o-RO" sz="24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solidFill>
                <a:srgbClr val="92D050"/>
              </a:solidFill>
            </a:endParaRPr>
          </a:p>
        </p:txBody>
      </p:sp>
      <p:pic>
        <p:nvPicPr>
          <p:cNvPr id="4" name="Imagine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592" y="1752600"/>
            <a:ext cx="3548980" cy="2351167"/>
          </a:xfrm>
          <a:prstGeom prst="rect">
            <a:avLst/>
          </a:prstGeom>
        </p:spPr>
      </p:pic>
      <p:pic>
        <p:nvPicPr>
          <p:cNvPr id="5" name="I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343400"/>
            <a:ext cx="3535772" cy="2357181"/>
          </a:xfrm>
          <a:prstGeom prst="rect">
            <a:avLst/>
          </a:prstGeom>
        </p:spPr>
      </p:pic>
      <p:pic>
        <p:nvPicPr>
          <p:cNvPr id="6" name="Substituent conținut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1828800"/>
            <a:ext cx="4114800" cy="3022237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039178"/>
            <a:ext cx="3023543" cy="96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34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822960" y="914400"/>
            <a:ext cx="7543800" cy="822961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o-RO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 TRAVELLING AROUND THE WORLD SRL</a:t>
            </a:r>
          </a:p>
        </p:txBody>
      </p:sp>
      <p:sp>
        <p:nvSpPr>
          <p:cNvPr id="3" name="Substituent conținut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3657600" cy="2590800"/>
          </a:xfrm>
        </p:spPr>
        <p:txBody>
          <a:bodyPr/>
          <a:lstStyle/>
          <a:p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Elevi Participanți: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Drăghici Diana Elena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Petculescu Alexandru Călin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o-R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Șuhan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Horia Teodor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Furdui Marius </a:t>
            </a:r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Andrei</a:t>
            </a:r>
            <a:endParaRPr lang="ro-R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o-R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Profesori coordonatori</a:t>
            </a:r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635508" lvl="1" indent="-342900">
              <a:buFont typeface="Arial" panose="020B0604020202020204" pitchFamily="34" charset="0"/>
              <a:buChar char="•"/>
            </a:pPr>
            <a:r>
              <a:rPr lang="ro-RO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Ciobanu Mariana </a:t>
            </a:r>
            <a:r>
              <a:rPr lang="ro-RO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Georgeta</a:t>
            </a:r>
          </a:p>
          <a:p>
            <a:pPr marL="635508" lvl="1" indent="-342900">
              <a:buFont typeface="Arial" panose="020B0604020202020204" pitchFamily="34" charset="0"/>
              <a:buChar char="•"/>
            </a:pPr>
            <a:r>
              <a:rPr lang="ro-RO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Ionescu Roxana Carmen</a:t>
            </a:r>
          </a:p>
        </p:txBody>
      </p:sp>
      <p:pic>
        <p:nvPicPr>
          <p:cNvPr id="6" name="Substituent conținut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150" y="1771997"/>
            <a:ext cx="4311650" cy="3233737"/>
          </a:xfrm>
        </p:spPr>
      </p:pic>
      <p:sp>
        <p:nvSpPr>
          <p:cNvPr id="7" name="Dreptunghi 6"/>
          <p:cNvSpPr/>
          <p:nvPr/>
        </p:nvSpPr>
        <p:spPr>
          <a:xfrm>
            <a:off x="4905375" y="5334000"/>
            <a:ext cx="3733800" cy="957263"/>
          </a:xfrm>
          <a:prstGeom prst="rect">
            <a:avLst/>
          </a:prstGeom>
          <a:solidFill>
            <a:schemeClr val="accent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CasetăText 7"/>
          <p:cNvSpPr txBox="1"/>
          <p:nvPr/>
        </p:nvSpPr>
        <p:spPr>
          <a:xfrm>
            <a:off x="4876800" y="5334000"/>
            <a:ext cx="3810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Coparticipanți:</a:t>
            </a:r>
          </a:p>
          <a:p>
            <a:r>
              <a:rPr lang="ro-R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Schally </a:t>
            </a:r>
            <a:r>
              <a:rPr lang="ro-RO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Anthony, Chiric </a:t>
            </a:r>
            <a:r>
              <a:rPr lang="ro-R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Alexandru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Liceul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Teoretic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Al.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Vlahuta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ro-R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Cordunianu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o-R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Darius 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(Col. Nat.  M.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Viteazul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o-RO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24384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645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568">
        <p:fade/>
      </p:transition>
    </mc:Choice>
    <mc:Fallback xmlns="">
      <p:transition spd="med" advTm="1156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1219200" y="404921"/>
            <a:ext cx="7543800" cy="1450757"/>
          </a:xfrm>
        </p:spPr>
        <p:txBody>
          <a:bodyPr anchor="ctr">
            <a:normAutofit/>
          </a:bodyPr>
          <a:lstStyle/>
          <a:p>
            <a:pPr algn="ctr"/>
            <a:r>
              <a:rPr lang="ro-RO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 SHINE CENTERS SRL</a:t>
            </a:r>
          </a:p>
        </p:txBody>
      </p:sp>
      <p:sp>
        <p:nvSpPr>
          <p:cNvPr id="3" name="Substituent conținut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Elevi participanți: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Drăgan Cătălina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Niță Andreea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Stoian Andra Larisa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Petre Denisa Andreea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Dima Luiza </a:t>
            </a:r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Denisa</a:t>
            </a:r>
            <a:endParaRPr lang="ro-R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o-RO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Profesori coordonatori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o-R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Ciobanu Mariana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o-R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Ionescu Roxana Carmen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o-R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 </a:t>
            </a:r>
            <a:r>
              <a:rPr lang="ro-RO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Picu</a:t>
            </a:r>
            <a:r>
              <a:rPr lang="ro-R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Ana Maria</a:t>
            </a:r>
          </a:p>
        </p:txBody>
      </p:sp>
      <p:pic>
        <p:nvPicPr>
          <p:cNvPr id="8" name="Substituent conținut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882" y="1892623"/>
            <a:ext cx="4495800" cy="3371849"/>
          </a:xfr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24384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135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605">
        <p:fade/>
      </p:transition>
    </mc:Choice>
    <mc:Fallback xmlns="">
      <p:transition spd="med" advTm="116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stituent text 5"/>
          <p:cNvSpPr>
            <a:spLocks noGrp="1"/>
          </p:cNvSpPr>
          <p:nvPr>
            <p:ph type="body" idx="1"/>
          </p:nvPr>
        </p:nvSpPr>
        <p:spPr>
          <a:xfrm>
            <a:off x="103924" y="762000"/>
            <a:ext cx="4511040" cy="736282"/>
          </a:xfrm>
        </p:spPr>
        <p:txBody>
          <a:bodyPr/>
          <a:lstStyle/>
          <a:p>
            <a:pPr algn="ctr"/>
            <a:r>
              <a:rPr lang="ro-RO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F.E. TRAVELING AROUND THE WORLD SRL </a:t>
            </a:r>
            <a:endParaRPr lang="ro-RO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ubstituent conținut 6"/>
          <p:cNvSpPr>
            <a:spLocks noGrp="1"/>
          </p:cNvSpPr>
          <p:nvPr>
            <p:ph sz="half" idx="2"/>
          </p:nvPr>
        </p:nvSpPr>
        <p:spPr>
          <a:xfrm>
            <a:off x="805939" y="1514269"/>
            <a:ext cx="2971800" cy="87915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Premiul Silver </a:t>
            </a:r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Best 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Sales Materials</a:t>
            </a:r>
          </a:p>
          <a:p>
            <a:r>
              <a:rPr lang="ro-RO" dirty="0"/>
              <a:t> </a:t>
            </a:r>
          </a:p>
        </p:txBody>
      </p:sp>
      <p:sp>
        <p:nvSpPr>
          <p:cNvPr id="8" name="Substituent text 7"/>
          <p:cNvSpPr>
            <a:spLocks noGrp="1"/>
          </p:cNvSpPr>
          <p:nvPr>
            <p:ph type="body" sz="quarter" idx="3"/>
          </p:nvPr>
        </p:nvSpPr>
        <p:spPr>
          <a:xfrm>
            <a:off x="4746816" y="762000"/>
            <a:ext cx="4175760" cy="736282"/>
          </a:xfrm>
        </p:spPr>
        <p:txBody>
          <a:bodyPr/>
          <a:lstStyle/>
          <a:p>
            <a:pPr algn="ctr"/>
            <a:r>
              <a:rPr lang="ro-RO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F.E. SHINE CENTERS SRL</a:t>
            </a:r>
            <a:endParaRPr lang="ro-RO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ubstituent conținut 8"/>
          <p:cNvSpPr>
            <a:spLocks noGrp="1"/>
          </p:cNvSpPr>
          <p:nvPr>
            <p:ph sz="quarter" idx="4"/>
          </p:nvPr>
        </p:nvSpPr>
        <p:spPr>
          <a:xfrm>
            <a:off x="5932122" y="1516753"/>
            <a:ext cx="2057400" cy="8886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Premiul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Silver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Best 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Website</a:t>
            </a:r>
          </a:p>
          <a:p>
            <a:endParaRPr lang="ro-RO" dirty="0"/>
          </a:p>
        </p:txBody>
      </p:sp>
      <p:sp>
        <p:nvSpPr>
          <p:cNvPr id="10" name="Dreptunghi 9"/>
          <p:cNvSpPr/>
          <p:nvPr/>
        </p:nvSpPr>
        <p:spPr>
          <a:xfrm>
            <a:off x="4586796" y="0"/>
            <a:ext cx="65214" cy="6781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12" name="Imagin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8"/>
          <a:stretch/>
        </p:blipFill>
        <p:spPr>
          <a:xfrm rot="10800000">
            <a:off x="5217747" y="2412680"/>
            <a:ext cx="3486150" cy="3911920"/>
          </a:xfrm>
          <a:prstGeom prst="rect">
            <a:avLst/>
          </a:prstGeom>
        </p:spPr>
      </p:pic>
      <p:pic>
        <p:nvPicPr>
          <p:cNvPr id="14" name="Imagin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4"/>
          <a:stretch/>
        </p:blipFill>
        <p:spPr>
          <a:xfrm rot="5400000">
            <a:off x="293479" y="2633328"/>
            <a:ext cx="3927445" cy="348614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714" y="53791"/>
            <a:ext cx="1940164" cy="61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064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470">
        <p:fade/>
      </p:transition>
    </mc:Choice>
    <mc:Fallback xmlns="">
      <p:transition spd="med" advTm="74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3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ctrTitle"/>
          </p:nvPr>
        </p:nvSpPr>
        <p:spPr>
          <a:xfrm>
            <a:off x="584347" y="4191000"/>
            <a:ext cx="7772400" cy="14700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o-RO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Târgul Internațional al Firmelor de Exercițiu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i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YOUTH BUSINESS SUMMIT 201</a:t>
            </a:r>
            <a:r>
              <a:rPr lang="ro-RO" sz="3600" i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 </a:t>
            </a:r>
            <a:r>
              <a:rPr lang="ro-RO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o-RO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36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York  SUA  </a:t>
            </a:r>
            <a:r>
              <a:rPr lang="ro-RO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o-RO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o-RO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o-RO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ubstituent subsol 5"/>
          <p:cNvSpPr>
            <a:spLocks noGrp="1"/>
          </p:cNvSpPr>
          <p:nvPr>
            <p:ph type="ftr" sz="quarter" idx="11"/>
          </p:nvPr>
        </p:nvSpPr>
        <p:spPr>
          <a:xfrm>
            <a:off x="685800" y="304800"/>
            <a:ext cx="4210050" cy="365125"/>
          </a:xfrm>
        </p:spPr>
        <p:txBody>
          <a:bodyPr/>
          <a:lstStyle/>
          <a:p>
            <a:r>
              <a:rPr lang="en-US" sz="1800" b="1" dirty="0" err="1">
                <a:solidFill>
                  <a:srgbClr val="E4831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Colegiul</a:t>
            </a:r>
            <a:r>
              <a:rPr lang="en-US" sz="1800" b="1" dirty="0">
                <a:solidFill>
                  <a:srgbClr val="E4831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Economic Virgil </a:t>
            </a:r>
            <a:r>
              <a:rPr lang="en-US" sz="1800" b="1" dirty="0" err="1">
                <a:solidFill>
                  <a:srgbClr val="E4831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Madgearu</a:t>
            </a:r>
            <a:endParaRPr lang="en-US" sz="1800" b="1" dirty="0">
              <a:solidFill>
                <a:srgbClr val="E48312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31604"/>
            <a:ext cx="2754789" cy="87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licia Keys - New York  ORIGINAL Music Video">
            <a:hlinkClick r:id="" action="ppaction://media"/>
            <a:extLst>
              <a:ext uri="{FF2B5EF4-FFF2-40B4-BE49-F238E27FC236}">
                <a16:creationId xmlns:a16="http://schemas.microsoft.com/office/drawing/2014/main" xmlns="" id="{14E0CA41-2935-4859-8EC8-515BA8E5EB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253" y="52578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2" y="0"/>
            <a:ext cx="948785" cy="89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2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7"/>
    </mc:Choice>
    <mc:Fallback xmlns="">
      <p:transition spd="slow" advTm="6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6"/>
      </p14:showEvt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u 6"/>
          <p:cNvSpPr>
            <a:spLocks noGrp="1"/>
          </p:cNvSpPr>
          <p:nvPr>
            <p:ph type="title"/>
          </p:nvPr>
        </p:nvSpPr>
        <p:spPr>
          <a:xfrm>
            <a:off x="800100" y="211786"/>
            <a:ext cx="7543800" cy="1450757"/>
          </a:xfrm>
        </p:spPr>
        <p:txBody>
          <a:bodyPr/>
          <a:lstStyle/>
          <a:p>
            <a:pPr algn="r"/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Business </a:t>
            </a:r>
            <a:r>
              <a:rPr lang="ro-R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Challenge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2018</a:t>
            </a:r>
          </a:p>
        </p:txBody>
      </p:sp>
      <p:sp>
        <p:nvSpPr>
          <p:cNvPr id="8" name="Substituent text 7"/>
          <p:cNvSpPr>
            <a:spLocks noGrp="1"/>
          </p:cNvSpPr>
          <p:nvPr>
            <p:ph type="body" idx="1"/>
          </p:nvPr>
        </p:nvSpPr>
        <p:spPr>
          <a:xfrm>
            <a:off x="2720340" y="1566728"/>
            <a:ext cx="3703320" cy="736282"/>
          </a:xfrm>
        </p:spPr>
        <p:txBody>
          <a:bodyPr/>
          <a:lstStyle/>
          <a:p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Elevi Participanți</a:t>
            </a:r>
          </a:p>
        </p:txBody>
      </p:sp>
      <p:sp>
        <p:nvSpPr>
          <p:cNvPr id="9" name="Substituent conținut 8"/>
          <p:cNvSpPr>
            <a:spLocks noGrp="1"/>
          </p:cNvSpPr>
          <p:nvPr>
            <p:ph sz="half" idx="2"/>
          </p:nvPr>
        </p:nvSpPr>
        <p:spPr>
          <a:xfrm>
            <a:off x="800100" y="2282119"/>
            <a:ext cx="3703320" cy="2751666"/>
          </a:xfrm>
        </p:spPr>
        <p:txBody>
          <a:bodyPr>
            <a:normAutofit/>
          </a:bodyPr>
          <a:lstStyle/>
          <a:p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Drăghici Diana Elena</a:t>
            </a:r>
          </a:p>
          <a:p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Antonescu Carol Mihai</a:t>
            </a:r>
          </a:p>
          <a:p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Petre Denisa Andreea</a:t>
            </a:r>
          </a:p>
          <a:p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Dima Luiza Denisa</a:t>
            </a:r>
          </a:p>
          <a:p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Jianu Andrei </a:t>
            </a:r>
          </a:p>
          <a:p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Vasilescu Mihnea</a:t>
            </a:r>
          </a:p>
          <a:p>
            <a:endParaRPr lang="ro-R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ubstituent text 9"/>
          <p:cNvSpPr>
            <a:spLocks noGrp="1"/>
          </p:cNvSpPr>
          <p:nvPr>
            <p:ph type="body" sz="quarter" idx="3"/>
          </p:nvPr>
        </p:nvSpPr>
        <p:spPr>
          <a:xfrm>
            <a:off x="2628314" y="5104800"/>
            <a:ext cx="4761854" cy="1097122"/>
          </a:xfrm>
        </p:spPr>
        <p:txBody>
          <a:bodyPr>
            <a:normAutofit fontScale="85000" lnSpcReduction="20000"/>
          </a:bodyPr>
          <a:lstStyle/>
          <a:p>
            <a:r>
              <a:rPr lang="ro-RO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Coordonatori</a:t>
            </a:r>
            <a:r>
              <a:rPr lang="ro-RO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Dir. Prof.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Ionescu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Roxana Carmen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Ciobanu Mariana Georgeta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Florina Voicu</a:t>
            </a:r>
          </a:p>
        </p:txBody>
      </p:sp>
      <p:sp>
        <p:nvSpPr>
          <p:cNvPr id="11" name="Substituent conținut 8">
            <a:extLst>
              <a:ext uri="{FF2B5EF4-FFF2-40B4-BE49-F238E27FC236}">
                <a16:creationId xmlns:a16="http://schemas.microsoft.com/office/drawing/2014/main" xmlns="" id="{8BD3C680-D885-4C06-AE9C-3EE7DB6C4E79}"/>
              </a:ext>
            </a:extLst>
          </p:cNvPr>
          <p:cNvSpPr txBox="1">
            <a:spLocks/>
          </p:cNvSpPr>
          <p:nvPr/>
        </p:nvSpPr>
        <p:spPr>
          <a:xfrm>
            <a:off x="5029200" y="2282119"/>
            <a:ext cx="3703320" cy="275166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buClr>
                <a:srgbClr val="E48312"/>
              </a:buClr>
            </a:pPr>
            <a:r>
              <a:rPr lang="ro-RO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Hățăgan</a:t>
            </a:r>
            <a:r>
              <a:rPr lang="ro-RO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Alexandru</a:t>
            </a:r>
          </a:p>
          <a:p>
            <a:pPr fontAlgn="auto">
              <a:buClr>
                <a:srgbClr val="E48312"/>
              </a:buClr>
            </a:pPr>
            <a:r>
              <a:rPr lang="ro-RO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Datcu </a:t>
            </a:r>
            <a:r>
              <a:rPr lang="ro-RO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Melissa</a:t>
            </a:r>
            <a:r>
              <a:rPr lang="ro-RO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Cristina</a:t>
            </a:r>
          </a:p>
          <a:p>
            <a:pPr fontAlgn="auto">
              <a:buClr>
                <a:srgbClr val="E48312"/>
              </a:buClr>
            </a:pPr>
            <a:r>
              <a:rPr lang="ro-RO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Dirinea</a:t>
            </a:r>
            <a:r>
              <a:rPr lang="ro-RO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Ioana Denisa</a:t>
            </a:r>
          </a:p>
          <a:p>
            <a:pPr fontAlgn="auto">
              <a:buClr>
                <a:srgbClr val="E48312"/>
              </a:buClr>
            </a:pPr>
            <a:r>
              <a:rPr lang="ro-RO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Norocel Andrei</a:t>
            </a:r>
          </a:p>
          <a:p>
            <a:pPr fontAlgn="auto">
              <a:buClr>
                <a:srgbClr val="E48312"/>
              </a:buClr>
            </a:pPr>
            <a:r>
              <a:rPr lang="ro-RO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Gonțilă</a:t>
            </a:r>
            <a:r>
              <a:rPr lang="ro-RO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Andreea</a:t>
            </a:r>
          </a:p>
          <a:p>
            <a:pPr fontAlgn="auto">
              <a:buClr>
                <a:srgbClr val="E48312"/>
              </a:buClr>
            </a:pPr>
            <a:r>
              <a:rPr lang="ro-RO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Dumitrașcu Albert</a:t>
            </a:r>
          </a:p>
          <a:p>
            <a:pPr fontAlgn="auto">
              <a:buClr>
                <a:srgbClr val="E48312"/>
              </a:buClr>
            </a:pPr>
            <a:endParaRPr lang="ro-RO" b="1" dirty="0">
              <a:solidFill>
                <a:srgbClr val="000000">
                  <a:lumMod val="75000"/>
                  <a:lumOff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89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611">
        <p:fade/>
      </p:transition>
    </mc:Choice>
    <mc:Fallback xmlns="">
      <p:transition spd="med" advTm="16611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5C8D2C1-DA83-420D-9635-D52CE066B5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34F74C9-6A0B-409E-AD1C-45B58BE91B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F5486A9D-1265-4B57-91E6-68E666B978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7">
            <a:extLst>
              <a:ext uri="{FF2B5EF4-FFF2-40B4-BE49-F238E27FC236}">
                <a16:creationId xmlns:a16="http://schemas.microsoft.com/office/drawing/2014/main" xmlns="" id="{90AA6468-80AC-4DDF-9CFB-C7A9507E20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2" y="0"/>
            <a:ext cx="343855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Imagine 3" descr="O imagine care conține persoană, costum, perete, interior&#10;&#10;Descrierea a fost generată cu un grad foarte mare de încredere">
            <a:extLst>
              <a:ext uri="{FF2B5EF4-FFF2-40B4-BE49-F238E27FC236}">
                <a16:creationId xmlns:a16="http://schemas.microsoft.com/office/drawing/2014/main" xmlns="" id="{88B869CE-DBFE-4CDD-99C8-13D91D1F0A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9181"/>
          <a:stretch/>
        </p:blipFill>
        <p:spPr>
          <a:xfrm>
            <a:off x="3479799" y="10"/>
            <a:ext cx="566420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AB900CC-5074-4746-A1A4-AF640455BD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43856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399248" y="459676"/>
            <a:ext cx="2744434" cy="12136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 err="1">
                <a:solidFill>
                  <a:srgbClr val="FFFFFF"/>
                </a:solidFill>
              </a:rPr>
              <a:t>Rezultat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obținut</a:t>
            </a:r>
            <a:r>
              <a:rPr lang="en-US" sz="2800" dirty="0">
                <a:solidFill>
                  <a:srgbClr val="FFFFFF"/>
                </a:solidFill>
              </a:rPr>
              <a:t> la </a:t>
            </a:r>
            <a:r>
              <a:rPr lang="en-US" sz="2800" dirty="0" err="1">
                <a:solidFill>
                  <a:srgbClr val="FFFFFF"/>
                </a:solidFill>
              </a:rPr>
              <a:t>aceasta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competiție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7" name="Substituent conținut 6"/>
          <p:cNvSpPr>
            <a:spLocks noGrp="1"/>
          </p:cNvSpPr>
          <p:nvPr>
            <p:ph sz="half" idx="1"/>
          </p:nvPr>
        </p:nvSpPr>
        <p:spPr>
          <a:xfrm>
            <a:off x="74127" y="3043234"/>
            <a:ext cx="3438550" cy="1554480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0" indent="0">
              <a:buNone/>
            </a:pPr>
            <a:r>
              <a:rPr lang="en-US" sz="2800" b="1" cap="all" spc="200" dirty="0" err="1">
                <a:solidFill>
                  <a:srgbClr val="FFFFFF"/>
                </a:solidFill>
                <a:latin typeface="+mj-lt"/>
              </a:rPr>
              <a:t>Eleva</a:t>
            </a:r>
            <a:r>
              <a:rPr lang="en-US" sz="2800" b="1" cap="all" spc="200" dirty="0">
                <a:solidFill>
                  <a:srgbClr val="FFFFFF"/>
                </a:solidFill>
                <a:latin typeface="+mj-lt"/>
              </a:rPr>
              <a:t> </a:t>
            </a:r>
            <a:endParaRPr lang="ro-RO" sz="2800" b="1" cap="all" spc="200" dirty="0">
              <a:solidFill>
                <a:srgbClr val="FFFFFF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2800" b="1" cap="all" spc="200" dirty="0">
                <a:solidFill>
                  <a:srgbClr val="FFFFFF"/>
                </a:solidFill>
                <a:latin typeface="+mj-lt"/>
              </a:rPr>
              <a:t>DATCU MELISSA a </a:t>
            </a:r>
            <a:r>
              <a:rPr lang="en-US" sz="2800" b="1" cap="all" spc="200" dirty="0" err="1">
                <a:solidFill>
                  <a:srgbClr val="FFFFFF"/>
                </a:solidFill>
                <a:latin typeface="+mj-lt"/>
              </a:rPr>
              <a:t>obținut</a:t>
            </a:r>
            <a:r>
              <a:rPr lang="en-US" sz="2800" b="1" cap="all" spc="2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b="1" cap="all" spc="200" dirty="0" err="1">
                <a:solidFill>
                  <a:srgbClr val="FFFFFF"/>
                </a:solidFill>
                <a:latin typeface="+mj-lt"/>
              </a:rPr>
              <a:t>premiul</a:t>
            </a:r>
            <a:r>
              <a:rPr lang="en-US" sz="2800" b="1" cap="all" spc="200" dirty="0">
                <a:solidFill>
                  <a:srgbClr val="FFFFFF"/>
                </a:solidFill>
                <a:latin typeface="+mj-lt"/>
              </a:rPr>
              <a:t> I.</a:t>
            </a:r>
          </a:p>
        </p:txBody>
      </p:sp>
    </p:spTree>
    <p:extLst>
      <p:ext uri="{BB962C8B-B14F-4D97-AF65-F5344CB8AC3E}">
        <p14:creationId xmlns:p14="http://schemas.microsoft.com/office/powerpoint/2010/main" val="229798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970">
        <p:fade/>
      </p:transition>
    </mc:Choice>
    <mc:Fallback xmlns="">
      <p:transition spd="med" advTm="1197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1130618" y="762000"/>
            <a:ext cx="7787640" cy="918637"/>
          </a:xfrm>
        </p:spPr>
        <p:txBody>
          <a:bodyPr anchor="ctr"/>
          <a:lstStyle/>
          <a:p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Trade Show 2018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66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http://jeffreyholmes.photoshelter.com/img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jeffreyholmes.photoshelter.com/img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Eugen\Desktop\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190" y="3425190"/>
            <a:ext cx="7620" cy="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37290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38814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 descr="http://jeffreyholmes.photoshelter.com/img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82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38" y="40338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5" y="168275"/>
            <a:ext cx="24384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Substituent conținut 12" descr="O imagine care conține persoană, plafon, interior, în picioare&#10;&#10;Descrierea a fost generată cu un grad foarte mare de încredere">
            <a:extLst>
              <a:ext uri="{FF2B5EF4-FFF2-40B4-BE49-F238E27FC236}">
                <a16:creationId xmlns:a16="http://schemas.microsoft.com/office/drawing/2014/main" xmlns="" id="{92692169-7CBF-44EF-AB81-71A43F0818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638" y="2971801"/>
            <a:ext cx="4203566" cy="3152674"/>
          </a:xfrm>
        </p:spPr>
      </p:pic>
      <p:pic>
        <p:nvPicPr>
          <p:cNvPr id="14" name="Substituent conținut 4" descr="O imagine care conține persoană, postură, în picioare, fotografie&#10;&#10;Descrierea a fost generată cu un grad foarte mare de încredere">
            <a:extLst>
              <a:ext uri="{FF2B5EF4-FFF2-40B4-BE49-F238E27FC236}">
                <a16:creationId xmlns:a16="http://schemas.microsoft.com/office/drawing/2014/main" xmlns="" id="{63FABA17-8D9B-4D4D-A7BE-780018C33B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77" y="1854598"/>
            <a:ext cx="4185708" cy="3139280"/>
          </a:xfrm>
        </p:spPr>
      </p:pic>
    </p:spTree>
    <p:extLst>
      <p:ext uri="{BB962C8B-B14F-4D97-AF65-F5344CB8AC3E}">
        <p14:creationId xmlns:p14="http://schemas.microsoft.com/office/powerpoint/2010/main" val="328539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69">
        <p:fade/>
      </p:transition>
    </mc:Choice>
    <mc:Fallback xmlns="">
      <p:transition spd="med" advTm="6769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00B5AE2-C5CC-499C-8F2D-249888BE22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A7A3698-B350-40E5-8475-9BCC41A089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334316"/>
            <a:ext cx="9144000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AC655C7-EC94-4BE6-84C8-2F9EFBBB27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xmlns="" id="{990D0034-F768-41E7-85D4-F38C4DE857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397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4F7E42D-8B5A-4FC8-81CD-9E60171F7F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Substituent conținut 8" descr="O imagine care conține interior&#10;&#10;Descrierea a fost generată cu un grad mare de încredere">
            <a:extLst>
              <a:ext uri="{FF2B5EF4-FFF2-40B4-BE49-F238E27FC236}">
                <a16:creationId xmlns:a16="http://schemas.microsoft.com/office/drawing/2014/main" xmlns="" id="{C59F81E5-9DEC-47CF-930F-181B26A892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6" r="-1" b="9005"/>
          <a:stretch/>
        </p:blipFill>
        <p:spPr>
          <a:xfrm>
            <a:off x="3056282" y="10"/>
            <a:ext cx="6083454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C04651D-B9F4-4935-A02D-364153FBDF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u 4">
            <a:extLst>
              <a:ext uri="{FF2B5EF4-FFF2-40B4-BE49-F238E27FC236}">
                <a16:creationId xmlns:a16="http://schemas.microsoft.com/office/drawing/2014/main" xmlns="" id="{8EB566BD-C104-4BC9-96C7-BABCCAEC6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216" y="2052402"/>
            <a:ext cx="2313633" cy="21038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o-RO" sz="4400" kern="1200" spc="-5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Premiul I la stand</a:t>
            </a:r>
            <a:endParaRPr lang="en-US" sz="4400" kern="1200" spc="-50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22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851">
        <p:fade/>
      </p:transition>
    </mc:Choice>
    <mc:Fallback xmlns="">
      <p:transition spd="med" advTm="6851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42999" y="1143000"/>
            <a:ext cx="6857999" cy="457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5710535"/>
            <a:ext cx="2368982" cy="461665"/>
          </a:xfrm>
          <a:prstGeom prst="rect">
            <a:avLst/>
          </a:prstGeom>
          <a:solidFill>
            <a:srgbClr val="663300"/>
          </a:solidFill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Statuia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Libertatii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0"/>
            <a:ext cx="5257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67808" y="6324600"/>
            <a:ext cx="177619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Calibri"/>
              </a:rPr>
              <a:t>Time Square</a:t>
            </a:r>
          </a:p>
        </p:txBody>
      </p:sp>
    </p:spTree>
    <p:extLst>
      <p:ext uri="{BB962C8B-B14F-4D97-AF65-F5344CB8AC3E}">
        <p14:creationId xmlns:p14="http://schemas.microsoft.com/office/powerpoint/2010/main" val="174457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176">
        <p:fade/>
      </p:transition>
    </mc:Choice>
    <mc:Fallback xmlns="">
      <p:transition spd="med" advTm="9176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Rectangle 3"/>
          <p:cNvSpPr>
            <a:spLocks noGrp="1" noChangeArrowheads="1"/>
          </p:cNvSpPr>
          <p:nvPr>
            <p:ph idx="1"/>
          </p:nvPr>
        </p:nvSpPr>
        <p:spPr>
          <a:xfrm>
            <a:off x="1370013" y="1600200"/>
            <a:ext cx="7313612" cy="4800600"/>
          </a:xfrm>
        </p:spPr>
        <p:txBody>
          <a:bodyPr>
            <a:normAutofit lnSpcReduction="10000"/>
          </a:bodyPr>
          <a:lstStyle/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600" b="1" dirty="0" err="1" smtClean="0">
                <a:solidFill>
                  <a:srgbClr val="CC6600"/>
                </a:solidFill>
              </a:rPr>
              <a:t>Participan</a:t>
            </a:r>
            <a:r>
              <a:rPr lang="ro-RO" sz="1600" b="1" dirty="0" smtClean="0">
                <a:solidFill>
                  <a:srgbClr val="CC6600"/>
                </a:solidFill>
              </a:rPr>
              <a:t>ţ</a:t>
            </a:r>
            <a:r>
              <a:rPr lang="en-US" sz="1600" b="1" dirty="0" err="1" smtClean="0">
                <a:solidFill>
                  <a:srgbClr val="CC6600"/>
                </a:solidFill>
              </a:rPr>
              <a:t>i</a:t>
            </a:r>
            <a:r>
              <a:rPr lang="en-US" sz="1600" b="1" dirty="0" smtClean="0">
                <a:solidFill>
                  <a:srgbClr val="CC6600"/>
                </a:solidFill>
              </a:rPr>
              <a:t> </a:t>
            </a:r>
            <a:r>
              <a:rPr lang="en-US" sz="1600" dirty="0" smtClean="0"/>
              <a:t>:</a:t>
            </a:r>
            <a:r>
              <a:rPr lang="ro-RO" sz="1600" dirty="0" smtClean="0"/>
              <a:t>  </a:t>
            </a:r>
            <a:r>
              <a:rPr lang="en-US" sz="1600" dirty="0" smtClean="0"/>
              <a:t> </a:t>
            </a:r>
            <a:r>
              <a:rPr lang="ro-RO" sz="1600" dirty="0" smtClean="0"/>
              <a:t> </a:t>
            </a:r>
            <a:r>
              <a:rPr lang="en-US" sz="1600" dirty="0" smtClean="0"/>
              <a:t>2 </a:t>
            </a:r>
            <a:r>
              <a:rPr lang="en-US" sz="1600" dirty="0" err="1" smtClean="0"/>
              <a:t>firme</a:t>
            </a:r>
            <a:r>
              <a:rPr lang="en-US" sz="1600" dirty="0" smtClean="0"/>
              <a:t> de </a:t>
            </a:r>
            <a:r>
              <a:rPr lang="en-US" sz="1600" dirty="0" err="1" smtClean="0"/>
              <a:t>exerci</a:t>
            </a:r>
            <a:r>
              <a:rPr lang="ro-RO" sz="1600" dirty="0" smtClean="0"/>
              <a:t>ţ</a:t>
            </a:r>
            <a:r>
              <a:rPr lang="en-US" sz="1600" dirty="0" err="1" smtClean="0"/>
              <a:t>iu</a:t>
            </a:r>
            <a:r>
              <a:rPr lang="en-US" sz="1600" dirty="0" smtClean="0"/>
              <a:t> </a:t>
            </a:r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600" dirty="0" smtClean="0"/>
              <a:t>                     </a:t>
            </a:r>
            <a:r>
              <a:rPr lang="ro-RO" sz="1600" dirty="0" smtClean="0"/>
              <a:t> </a:t>
            </a:r>
            <a:r>
              <a:rPr lang="en-US" sz="1600" dirty="0" smtClean="0"/>
              <a:t> FE AVANT GARDE SRL</a:t>
            </a:r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600" dirty="0" smtClean="0"/>
              <a:t>                     </a:t>
            </a:r>
            <a:r>
              <a:rPr lang="ro-RO" sz="1600" dirty="0" smtClean="0"/>
              <a:t> </a:t>
            </a:r>
            <a:r>
              <a:rPr lang="en-US" sz="1600" dirty="0" smtClean="0"/>
              <a:t> FE ONCE ART SRL</a:t>
            </a:r>
            <a:endParaRPr lang="ro-RO" sz="1600" dirty="0" smtClean="0"/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600" b="1" dirty="0" err="1" smtClean="0">
                <a:solidFill>
                  <a:srgbClr val="CC6600"/>
                </a:solidFill>
              </a:rPr>
              <a:t>Rezultate</a:t>
            </a:r>
            <a:r>
              <a:rPr lang="en-US" sz="1600" b="1" dirty="0" smtClean="0">
                <a:solidFill>
                  <a:srgbClr val="CC6600"/>
                </a:solidFill>
              </a:rPr>
              <a:t>:</a:t>
            </a:r>
            <a:r>
              <a:rPr lang="en-US" sz="1600" dirty="0" smtClean="0"/>
              <a:t> </a:t>
            </a:r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600" dirty="0" smtClean="0"/>
              <a:t>                  </a:t>
            </a:r>
            <a:r>
              <a:rPr lang="ro-RO" sz="1600" dirty="0" smtClean="0"/>
              <a:t>    </a:t>
            </a:r>
            <a:r>
              <a:rPr lang="en-US" sz="1600" b="1" i="1" dirty="0" smtClean="0">
                <a:solidFill>
                  <a:srgbClr val="00A479"/>
                </a:solidFill>
              </a:rPr>
              <a:t>FE ONCE ART SRL</a:t>
            </a:r>
            <a:r>
              <a:rPr lang="ro-RO" sz="1600" dirty="0" smtClean="0"/>
              <a:t>               </a:t>
            </a:r>
            <a:endParaRPr lang="en-US" sz="1600" dirty="0" smtClean="0"/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600" b="1" dirty="0" smtClean="0"/>
              <a:t>                   </a:t>
            </a:r>
            <a:r>
              <a:rPr lang="ro-RO" sz="1600" b="1" dirty="0" smtClean="0"/>
              <a:t> </a:t>
            </a:r>
            <a:r>
              <a:rPr lang="en-US" sz="1600" b="1" dirty="0" smtClean="0"/>
              <a:t>  L</a:t>
            </a:r>
            <a:r>
              <a:rPr lang="ro-RO" sz="1600" b="1" dirty="0" err="1" smtClean="0"/>
              <a:t>ocul</a:t>
            </a:r>
            <a:r>
              <a:rPr lang="ro-RO" sz="1600" b="1" dirty="0" smtClean="0"/>
              <a:t> 9</a:t>
            </a:r>
            <a:r>
              <a:rPr lang="ro-RO" sz="1600" dirty="0" smtClean="0"/>
              <a:t>  la secţiunea </a:t>
            </a:r>
            <a:r>
              <a:rPr lang="en-US" sz="1600" dirty="0" smtClean="0"/>
              <a:t>     </a:t>
            </a:r>
            <a:r>
              <a:rPr lang="ro-RO" sz="1600" dirty="0" smtClean="0"/>
              <a:t> “BEST WEB PAGE”</a:t>
            </a:r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o-RO" sz="1600" dirty="0" smtClean="0"/>
              <a:t>              </a:t>
            </a:r>
            <a:r>
              <a:rPr lang="en-US" sz="1600" dirty="0" smtClean="0"/>
              <a:t>     </a:t>
            </a:r>
            <a:r>
              <a:rPr lang="ro-RO" sz="1600" dirty="0" smtClean="0"/>
              <a:t>  </a:t>
            </a:r>
            <a:r>
              <a:rPr lang="en-US" sz="1600" dirty="0" smtClean="0"/>
              <a:t> </a:t>
            </a:r>
            <a:r>
              <a:rPr lang="en-US" sz="1600" b="1" dirty="0" smtClean="0"/>
              <a:t>M</a:t>
            </a:r>
            <a:r>
              <a:rPr lang="ro-RO" sz="1600" b="1" dirty="0" err="1" smtClean="0"/>
              <a:t>enţiune</a:t>
            </a:r>
            <a:r>
              <a:rPr lang="ro-RO" sz="1600" b="1" dirty="0" smtClean="0"/>
              <a:t> </a:t>
            </a:r>
            <a:r>
              <a:rPr lang="en-US" sz="1600" b="1" dirty="0" smtClean="0"/>
              <a:t>I </a:t>
            </a:r>
            <a:r>
              <a:rPr lang="en-US" sz="1600" dirty="0" smtClean="0"/>
              <a:t>la sec</a:t>
            </a:r>
            <a:r>
              <a:rPr lang="ro-RO" sz="1600" dirty="0" smtClean="0"/>
              <a:t>ţ</a:t>
            </a:r>
            <a:r>
              <a:rPr lang="en-US" sz="1600" dirty="0" err="1" smtClean="0"/>
              <a:t>iunea</a:t>
            </a:r>
            <a:r>
              <a:rPr lang="en-US" sz="1600" dirty="0" smtClean="0"/>
              <a:t> </a:t>
            </a:r>
            <a:r>
              <a:rPr lang="ro-RO" sz="1600" dirty="0" smtClean="0"/>
              <a:t>  “ BEST BOOTH“</a:t>
            </a:r>
            <a:endParaRPr lang="en-US" sz="1600" dirty="0" smtClean="0"/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o-RO" sz="1600" dirty="0" smtClean="0">
                <a:solidFill>
                  <a:srgbClr val="CC6600"/>
                </a:solidFill>
              </a:rPr>
              <a:t>		          </a:t>
            </a:r>
            <a:r>
              <a:rPr lang="en-US" sz="1600" b="1" dirty="0" err="1" smtClean="0"/>
              <a:t>Coordonator</a:t>
            </a:r>
            <a:r>
              <a:rPr lang="en-US" sz="1600" b="1" dirty="0" smtClean="0"/>
              <a:t> FE</a:t>
            </a:r>
            <a:r>
              <a:rPr lang="en-US" sz="1600" dirty="0" smtClean="0"/>
              <a:t>: </a:t>
            </a:r>
            <a:r>
              <a:rPr lang="ro-RO" sz="1600" dirty="0" smtClean="0"/>
              <a:t> </a:t>
            </a:r>
            <a:r>
              <a:rPr lang="en-US" sz="1600" dirty="0" err="1" smtClean="0"/>
              <a:t>prof</a:t>
            </a:r>
            <a:r>
              <a:rPr lang="en-US" sz="1600" dirty="0" smtClean="0"/>
              <a:t>. Dan</a:t>
            </a:r>
            <a:r>
              <a:rPr lang="ro-RO" sz="1600" dirty="0" err="1" smtClean="0"/>
              <a:t>iel</a:t>
            </a:r>
            <a:r>
              <a:rPr lang="en-US" sz="1600" dirty="0" smtClean="0"/>
              <a:t>a </a:t>
            </a:r>
            <a:r>
              <a:rPr lang="en-US" sz="1600" dirty="0" err="1" smtClean="0"/>
              <a:t>Nistor</a:t>
            </a:r>
            <a:r>
              <a:rPr lang="en-US" sz="1600" dirty="0" smtClean="0"/>
              <a:t> </a:t>
            </a:r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1600" dirty="0" smtClean="0"/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600" dirty="0" smtClean="0"/>
              <a:t>                </a:t>
            </a:r>
            <a:r>
              <a:rPr lang="ro-RO" sz="1600" dirty="0" smtClean="0"/>
              <a:t>      </a:t>
            </a:r>
            <a:r>
              <a:rPr lang="en-US" sz="1600" b="1" i="1" dirty="0" smtClean="0">
                <a:solidFill>
                  <a:srgbClr val="00A479"/>
                </a:solidFill>
              </a:rPr>
              <a:t>FE AVANT GARDE SRL</a:t>
            </a:r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600" b="1" dirty="0" smtClean="0"/>
              <a:t>                    </a:t>
            </a:r>
            <a:r>
              <a:rPr lang="ro-RO" sz="1600" b="1" dirty="0" smtClean="0"/>
              <a:t>  </a:t>
            </a:r>
            <a:r>
              <a:rPr lang="en-US" sz="1600" b="1" dirty="0" smtClean="0"/>
              <a:t>M</a:t>
            </a:r>
            <a:r>
              <a:rPr lang="ro-RO" sz="1600" b="1" dirty="0" err="1" smtClean="0"/>
              <a:t>enţiune</a:t>
            </a:r>
            <a:r>
              <a:rPr lang="ro-RO" sz="1600" b="1" dirty="0" smtClean="0"/>
              <a:t> </a:t>
            </a:r>
            <a:r>
              <a:rPr lang="en-US" sz="1600" b="1" dirty="0" smtClean="0"/>
              <a:t>I </a:t>
            </a:r>
            <a:r>
              <a:rPr lang="en-US" sz="1600" dirty="0" smtClean="0"/>
              <a:t>la sec</a:t>
            </a:r>
            <a:r>
              <a:rPr lang="ro-RO" sz="1600" dirty="0" smtClean="0"/>
              <a:t>ţ</a:t>
            </a:r>
            <a:r>
              <a:rPr lang="en-US" sz="1600" dirty="0" err="1" smtClean="0"/>
              <a:t>iunea</a:t>
            </a:r>
            <a:r>
              <a:rPr lang="en-US" sz="1600" dirty="0" smtClean="0"/>
              <a:t> </a:t>
            </a:r>
            <a:r>
              <a:rPr lang="ro-RO" sz="1600" dirty="0" smtClean="0"/>
              <a:t>  “BEST WEB PAGE”</a:t>
            </a:r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o-RO" sz="1600" dirty="0" smtClean="0">
                <a:solidFill>
                  <a:srgbClr val="CC6600"/>
                </a:solidFill>
              </a:rPr>
              <a:t>		          </a:t>
            </a:r>
            <a:r>
              <a:rPr lang="en-US" sz="1600" b="1" dirty="0" err="1" smtClean="0"/>
              <a:t>Coordonator</a:t>
            </a:r>
            <a:r>
              <a:rPr lang="en-US" sz="1600" b="1" dirty="0" smtClean="0"/>
              <a:t> FE</a:t>
            </a:r>
            <a:r>
              <a:rPr lang="en-US" sz="1600" dirty="0" smtClean="0"/>
              <a:t>: </a:t>
            </a:r>
            <a:r>
              <a:rPr lang="ro-RO" sz="1600" dirty="0" smtClean="0"/>
              <a:t> </a:t>
            </a:r>
            <a:r>
              <a:rPr lang="en-US" sz="1600" dirty="0" err="1" smtClean="0"/>
              <a:t>prof</a:t>
            </a:r>
            <a:r>
              <a:rPr lang="en-US" sz="1600" dirty="0" smtClean="0"/>
              <a:t>. Mariana </a:t>
            </a:r>
            <a:r>
              <a:rPr lang="en-US" sz="1600" dirty="0" err="1" smtClean="0"/>
              <a:t>Ciobanu</a:t>
            </a:r>
            <a:endParaRPr lang="ro-RO" sz="1600" dirty="0" smtClean="0"/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1600" dirty="0" smtClean="0"/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1600" dirty="0" smtClean="0"/>
              <a:t>           </a:t>
            </a:r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1600" b="1" dirty="0" smtClean="0">
                <a:solidFill>
                  <a:srgbClr val="CC6600"/>
                </a:solidFill>
              </a:rPr>
              <a:t>Competi</a:t>
            </a:r>
            <a:r>
              <a:rPr lang="ro-RO" sz="1600" b="1" dirty="0" smtClean="0">
                <a:solidFill>
                  <a:srgbClr val="CC6600"/>
                </a:solidFill>
              </a:rPr>
              <a:t>ţ</a:t>
            </a:r>
            <a:r>
              <a:rPr lang="it-IT" sz="1600" b="1" dirty="0" smtClean="0">
                <a:solidFill>
                  <a:srgbClr val="CC6600"/>
                </a:solidFill>
              </a:rPr>
              <a:t>ia </a:t>
            </a:r>
            <a:r>
              <a:rPr lang="ro-RO" sz="1600" b="1" dirty="0" smtClean="0">
                <a:solidFill>
                  <a:srgbClr val="CC6600"/>
                </a:solidFill>
              </a:rPr>
              <a:t>    </a:t>
            </a:r>
            <a:r>
              <a:rPr lang="it-IT" sz="1600" b="1" dirty="0" smtClean="0"/>
              <a:t>“Global BusinessChallenge” </a:t>
            </a:r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1600" dirty="0" smtClean="0"/>
              <a:t> </a:t>
            </a:r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1600" b="1" dirty="0" smtClean="0">
                <a:solidFill>
                  <a:srgbClr val="CC6600"/>
                </a:solidFill>
              </a:rPr>
              <a:t>Rezultate</a:t>
            </a:r>
            <a:r>
              <a:rPr lang="ro-RO" sz="1600" b="1" dirty="0" smtClean="0">
                <a:solidFill>
                  <a:srgbClr val="CC6600"/>
                </a:solidFill>
              </a:rPr>
              <a:t>:</a:t>
            </a:r>
            <a:r>
              <a:rPr lang="it-IT" sz="1600" b="1" dirty="0" smtClean="0"/>
              <a:t>  </a:t>
            </a:r>
            <a:r>
              <a:rPr lang="ro-RO" sz="1600" b="1" dirty="0" smtClean="0"/>
              <a:t> </a:t>
            </a:r>
            <a:r>
              <a:rPr lang="it-IT" sz="1600" b="1" dirty="0" smtClean="0"/>
              <a:t> </a:t>
            </a:r>
            <a:r>
              <a:rPr lang="ro-RO" sz="1600" b="1" dirty="0" smtClean="0"/>
              <a:t>    </a:t>
            </a:r>
            <a:r>
              <a:rPr lang="it-IT" sz="1600" b="1" dirty="0" smtClean="0"/>
              <a:t>Diplom</a:t>
            </a:r>
            <a:r>
              <a:rPr lang="ro-RO" sz="1600" b="1" dirty="0" smtClean="0"/>
              <a:t>ă</a:t>
            </a:r>
            <a:r>
              <a:rPr lang="it-IT" sz="1600" b="1" dirty="0" smtClean="0"/>
              <a:t> de participare</a:t>
            </a:r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it-IT" sz="1600" dirty="0" smtClean="0"/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1600" b="1" dirty="0" smtClean="0">
                <a:solidFill>
                  <a:srgbClr val="CC6600"/>
                </a:solidFill>
              </a:rPr>
              <a:t>Coordonator</a:t>
            </a:r>
            <a:r>
              <a:rPr lang="it-IT" sz="1600" dirty="0" smtClean="0">
                <a:solidFill>
                  <a:srgbClr val="CC6600"/>
                </a:solidFill>
              </a:rPr>
              <a:t>:</a:t>
            </a:r>
            <a:r>
              <a:rPr lang="it-IT" sz="1600" dirty="0" smtClean="0"/>
              <a:t> </a:t>
            </a:r>
            <a:r>
              <a:rPr lang="ro-RO" sz="1600" dirty="0" smtClean="0"/>
              <a:t> </a:t>
            </a:r>
            <a:r>
              <a:rPr lang="it-IT" sz="1600" dirty="0" smtClean="0"/>
              <a:t>prof. Mariana Ciobanu</a:t>
            </a:r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it-IT" sz="1600" dirty="0" smtClean="0"/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600" dirty="0" smtClean="0"/>
              <a:t>    </a:t>
            </a:r>
          </a:p>
        </p:txBody>
      </p:sp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500" i="1" dirty="0" smtClean="0">
                <a:solidFill>
                  <a:srgbClr val="0083E6"/>
                </a:solidFill>
              </a:rPr>
              <a:t>2010: </a:t>
            </a:r>
            <a:r>
              <a:rPr lang="ro-RO" sz="3500" i="1" dirty="0" smtClean="0">
                <a:solidFill>
                  <a:srgbClr val="0083E6"/>
                </a:solidFill>
              </a:rPr>
              <a:t> New York  City – SUA</a:t>
            </a:r>
            <a:r>
              <a:rPr lang="en-US" sz="3100" dirty="0" smtClean="0"/>
              <a:t/>
            </a:r>
            <a:br>
              <a:rPr lang="en-US" sz="3100" dirty="0" smtClean="0"/>
            </a:br>
            <a:endParaRPr lang="en-US" sz="31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43000" y="1143000"/>
            <a:ext cx="6858000" cy="4572000"/>
          </a:xfrm>
          <a:prstGeom prst="rect">
            <a:avLst/>
          </a:prstGeom>
        </p:spPr>
      </p:pic>
      <p:pic>
        <p:nvPicPr>
          <p:cNvPr id="5" name="I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0" y="1143000"/>
            <a:ext cx="6858000" cy="4572000"/>
          </a:xfrm>
          <a:prstGeom prst="rect">
            <a:avLst/>
          </a:prstGeom>
        </p:spPr>
      </p:pic>
      <p:sp>
        <p:nvSpPr>
          <p:cNvPr id="6" name="CasetăText 5"/>
          <p:cNvSpPr txBox="1"/>
          <p:nvPr/>
        </p:nvSpPr>
        <p:spPr>
          <a:xfrm>
            <a:off x="152400" y="73967"/>
            <a:ext cx="3810000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World Trade Centre</a:t>
            </a:r>
          </a:p>
        </p:txBody>
      </p:sp>
    </p:spTree>
    <p:extLst>
      <p:ext uri="{BB962C8B-B14F-4D97-AF65-F5344CB8AC3E}">
        <p14:creationId xmlns:p14="http://schemas.microsoft.com/office/powerpoint/2010/main" val="55769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289">
        <p:fade/>
      </p:transition>
    </mc:Choice>
    <mc:Fallback xmlns="">
      <p:transition spd="med" advTm="6289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 descr="O imagine care conține persoană, postură, fotografie, grup&#10;&#10;Descrierea a fost generată cu un grad foarte mare de încredere">
            <a:extLst>
              <a:ext uri="{FF2B5EF4-FFF2-40B4-BE49-F238E27FC236}">
                <a16:creationId xmlns:a16="http://schemas.microsoft.com/office/drawing/2014/main" xmlns="" id="{0890635C-A3BF-457E-B554-60F6A59EC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9144000" cy="660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944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298">
        <p14:reveal/>
      </p:transition>
    </mc:Choice>
    <mc:Fallback xmlns="">
      <p:transition spd="slow" advTm="6298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ubstituent conținut 1"/>
          <p:cNvSpPr>
            <a:spLocks noGrp="1"/>
          </p:cNvSpPr>
          <p:nvPr>
            <p:ph idx="1"/>
          </p:nvPr>
        </p:nvSpPr>
        <p:spPr>
          <a:xfrm>
            <a:off x="510309" y="2057400"/>
            <a:ext cx="8229600" cy="2895600"/>
          </a:xfrm>
        </p:spPr>
        <p:txBody>
          <a:bodyPr>
            <a:normAutofit fontScale="92500" lnSpcReduction="20000"/>
          </a:bodyPr>
          <a:lstStyle/>
          <a:p>
            <a:pPr marL="514350" indent="-514350" eaLnBrk="1" hangingPunct="1">
              <a:buFontTx/>
              <a:buAutoNum type="arabicPeriod"/>
            </a:pPr>
            <a:r>
              <a:rPr lang="ro-RO" altLang="en-US" sz="2400" b="1" dirty="0" smtClean="0"/>
              <a:t>F.E. TRAVELING AROUND THE WORLD SRL</a:t>
            </a:r>
          </a:p>
          <a:p>
            <a:pPr marL="514350" indent="-514350"/>
            <a:r>
              <a:rPr lang="ro-RO" altLang="en-US" sz="2400" dirty="0"/>
              <a:t>-	Premiul I </a:t>
            </a:r>
            <a:r>
              <a:rPr lang="ro-RO" altLang="en-US" sz="2400" dirty="0" smtClean="0"/>
              <a:t>- GOLD </a:t>
            </a:r>
            <a:r>
              <a:rPr lang="ro-RO" altLang="en-US" sz="2400" dirty="0"/>
              <a:t>- </a:t>
            </a:r>
            <a:r>
              <a:rPr lang="ro-RO" altLang="en-US" sz="2400" dirty="0" smtClean="0"/>
              <a:t>la </a:t>
            </a:r>
            <a:r>
              <a:rPr lang="ro-RO" altLang="en-US" sz="2400" dirty="0"/>
              <a:t>secţiunea “Booth Design</a:t>
            </a:r>
            <a:r>
              <a:rPr lang="ro-RO" altLang="en-US" sz="2400" dirty="0" smtClean="0"/>
              <a:t>”</a:t>
            </a:r>
            <a:endParaRPr lang="ro-RO" altLang="en-US" sz="2400" dirty="0"/>
          </a:p>
          <a:p>
            <a:pPr marL="514350" indent="-514350"/>
            <a:r>
              <a:rPr lang="ro-RO" altLang="en-US" sz="2400" dirty="0"/>
              <a:t>-	Premiul II- SILVER - la secțiunea </a:t>
            </a:r>
            <a:r>
              <a:rPr lang="ro-RO" altLang="en-US" sz="2400" dirty="0" smtClean="0"/>
              <a:t>“Salles </a:t>
            </a:r>
            <a:r>
              <a:rPr lang="ro-RO" altLang="en-US" sz="2400" dirty="0"/>
              <a:t>Materials”</a:t>
            </a:r>
          </a:p>
          <a:p>
            <a:pPr marL="514350" indent="-514350" eaLnBrk="1" hangingPunct="1">
              <a:buFontTx/>
              <a:buNone/>
            </a:pPr>
            <a:r>
              <a:rPr lang="ro-RO" altLang="en-US" sz="2400" i="1" dirty="0" smtClean="0"/>
              <a:t>      </a:t>
            </a:r>
          </a:p>
          <a:p>
            <a:pPr marL="514350" indent="-514350" eaLnBrk="1" hangingPunct="1">
              <a:buFontTx/>
              <a:buNone/>
            </a:pPr>
            <a:r>
              <a:rPr lang="ro-RO" altLang="en-US" sz="2400" i="1" dirty="0" smtClean="0"/>
              <a:t>	Elevi participanţi:</a:t>
            </a:r>
            <a:r>
              <a:rPr lang="ro-RO" altLang="en-US" sz="2400" dirty="0" smtClean="0"/>
              <a:t> </a:t>
            </a:r>
          </a:p>
          <a:p>
            <a:pPr marL="514350" indent="-514350" eaLnBrk="1" hangingPunct="1">
              <a:buFontTx/>
              <a:buNone/>
            </a:pPr>
            <a:r>
              <a:rPr lang="ro-RO" sz="2400" dirty="0"/>
              <a:t>	</a:t>
            </a:r>
            <a:r>
              <a:rPr lang="fr-FR" sz="2400" dirty="0" err="1" smtClean="0"/>
              <a:t>Niţă</a:t>
            </a:r>
            <a:r>
              <a:rPr lang="fr-FR" sz="2400" dirty="0" smtClean="0"/>
              <a:t> </a:t>
            </a:r>
            <a:r>
              <a:rPr lang="fr-FR" sz="2400" dirty="0" err="1"/>
              <a:t>Andreea</a:t>
            </a:r>
            <a:r>
              <a:rPr lang="fr-FR" sz="2400" dirty="0"/>
              <a:t>, </a:t>
            </a:r>
            <a:r>
              <a:rPr lang="en-US" sz="2400" dirty="0" err="1" smtClean="0"/>
              <a:t>Vasilescu</a:t>
            </a:r>
            <a:r>
              <a:rPr lang="en-US" sz="2400" dirty="0" smtClean="0"/>
              <a:t> </a:t>
            </a:r>
            <a:r>
              <a:rPr lang="en-US" sz="2400" dirty="0" err="1"/>
              <a:t>Mihnea</a:t>
            </a:r>
            <a:r>
              <a:rPr lang="en-US" sz="2400" dirty="0"/>
              <a:t>, </a:t>
            </a:r>
            <a:r>
              <a:rPr lang="en-US" sz="2400" dirty="0" err="1"/>
              <a:t>Dumitraşcu</a:t>
            </a:r>
            <a:r>
              <a:rPr lang="en-US" sz="2400" dirty="0"/>
              <a:t> </a:t>
            </a:r>
            <a:r>
              <a:rPr lang="en-US" sz="2400" dirty="0" err="1"/>
              <a:t>Silviu</a:t>
            </a:r>
            <a:r>
              <a:rPr lang="en-US" sz="2400" dirty="0"/>
              <a:t> Albert, </a:t>
            </a:r>
            <a:r>
              <a:rPr lang="en-US" sz="2400" dirty="0" err="1"/>
              <a:t>Gonţilă</a:t>
            </a:r>
            <a:r>
              <a:rPr lang="en-US" sz="2400" dirty="0"/>
              <a:t> </a:t>
            </a:r>
            <a:r>
              <a:rPr lang="en-US" sz="2400" dirty="0" err="1"/>
              <a:t>Andreea</a:t>
            </a:r>
            <a:r>
              <a:rPr lang="en-US" sz="2400" dirty="0"/>
              <a:t> Alexandra, </a:t>
            </a:r>
            <a:r>
              <a:rPr lang="en-US" sz="2400" dirty="0" err="1"/>
              <a:t>Drăgan</a:t>
            </a:r>
            <a:r>
              <a:rPr lang="en-US" sz="2400" dirty="0"/>
              <a:t> Alexandra, </a:t>
            </a:r>
            <a:r>
              <a:rPr lang="en-US" sz="2400" dirty="0" err="1"/>
              <a:t>Chiriţă</a:t>
            </a:r>
            <a:r>
              <a:rPr lang="en-US" sz="2400" dirty="0"/>
              <a:t> Diana </a:t>
            </a:r>
            <a:r>
              <a:rPr lang="en-US" sz="2400" dirty="0" err="1"/>
              <a:t>Mădălina</a:t>
            </a:r>
            <a:r>
              <a:rPr lang="en-US" sz="2400" dirty="0"/>
              <a:t>, Roman Vladimir </a:t>
            </a:r>
            <a:r>
              <a:rPr lang="en-US" sz="2400" dirty="0" err="1"/>
              <a:t>Ioan</a:t>
            </a:r>
            <a:r>
              <a:rPr lang="en-US" sz="2400" dirty="0"/>
              <a:t>, </a:t>
            </a:r>
            <a:r>
              <a:rPr lang="en-US" sz="2400" dirty="0" err="1"/>
              <a:t>Preda</a:t>
            </a:r>
            <a:r>
              <a:rPr lang="en-US" sz="2400" dirty="0"/>
              <a:t> Vlad Andrei, </a:t>
            </a:r>
            <a:r>
              <a:rPr lang="en-US" sz="2400" dirty="0" err="1"/>
              <a:t>Neacşu</a:t>
            </a:r>
            <a:r>
              <a:rPr lang="en-US" sz="2400" dirty="0"/>
              <a:t> Vlad </a:t>
            </a:r>
            <a:r>
              <a:rPr lang="en-US" sz="2400" dirty="0" smtClean="0"/>
              <a:t>Andrei</a:t>
            </a:r>
            <a:endParaRPr lang="en-US" sz="2400" dirty="0"/>
          </a:p>
          <a:p>
            <a:pPr marL="514350" indent="-514350" eaLnBrk="1" hangingPunct="1">
              <a:buFont typeface="Wingdings 3" pitchFamily="18" charset="2"/>
              <a:buNone/>
            </a:pPr>
            <a:endParaRPr lang="ro-RO" altLang="en-US" sz="2400" dirty="0" smtClean="0"/>
          </a:p>
          <a:p>
            <a:pPr marL="514350" indent="-514350" algn="ctr">
              <a:buFont typeface="Wingdings 3" pitchFamily="18" charset="2"/>
              <a:buNone/>
            </a:pPr>
            <a:endParaRPr lang="ro-RO" altLang="en-US" dirty="0" smtClean="0"/>
          </a:p>
        </p:txBody>
      </p:sp>
      <p:sp>
        <p:nvSpPr>
          <p:cNvPr id="3" name="Titlu 2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3716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o-RO" sz="3100" i="1" dirty="0" smtClean="0">
                <a:solidFill>
                  <a:srgbClr val="0083E6"/>
                </a:solidFill>
              </a:rPr>
              <a:t>VIRTUAL ENTERPRISES INTERNATIONAL GLOBAL BUSINESS CHALLENGE – NEW YORK SUA 2019</a:t>
            </a:r>
            <a:r>
              <a:rPr lang="ro-RO" sz="2700" i="1" dirty="0" smtClean="0">
                <a:solidFill>
                  <a:srgbClr val="0083E6"/>
                </a:solidFill>
              </a:rPr>
              <a:t/>
            </a:r>
            <a:br>
              <a:rPr lang="ro-RO" sz="2700" i="1" dirty="0" smtClean="0">
                <a:solidFill>
                  <a:srgbClr val="0083E6"/>
                </a:solidFill>
              </a:rPr>
            </a:br>
            <a:r>
              <a:rPr lang="ro-RO" sz="2700" i="1" dirty="0" smtClean="0">
                <a:solidFill>
                  <a:srgbClr val="0083E6"/>
                </a:solidFill>
              </a:rPr>
              <a:t> </a:t>
            </a:r>
            <a:r>
              <a:rPr lang="ro-RO" sz="2700" i="1" dirty="0">
                <a:solidFill>
                  <a:srgbClr val="0083E6"/>
                </a:solidFill>
              </a:rPr>
              <a:t>P</a:t>
            </a:r>
            <a:r>
              <a:rPr lang="ro-RO" sz="2700" i="1" dirty="0" smtClean="0">
                <a:solidFill>
                  <a:srgbClr val="0083E6"/>
                </a:solidFill>
              </a:rPr>
              <a:t>rof. Coord. </a:t>
            </a:r>
            <a:r>
              <a:rPr lang="ro-RO" sz="2700" i="1" dirty="0">
                <a:solidFill>
                  <a:srgbClr val="0083E6"/>
                </a:solidFill>
              </a:rPr>
              <a:t>Ciobanu Mariana Georgeta, </a:t>
            </a:r>
            <a:r>
              <a:rPr lang="ro-RO" sz="2700" i="1" dirty="0" smtClean="0">
                <a:solidFill>
                  <a:srgbClr val="0083E6"/>
                </a:solidFill>
              </a:rPr>
              <a:t>Roxana </a:t>
            </a:r>
            <a:r>
              <a:rPr lang="ro-RO" sz="2700" i="1" dirty="0">
                <a:solidFill>
                  <a:srgbClr val="0083E6"/>
                </a:solidFill>
              </a:rPr>
              <a:t>Carmen </a:t>
            </a:r>
            <a:r>
              <a:rPr lang="ro-RO" sz="2700" i="1" dirty="0" smtClean="0">
                <a:solidFill>
                  <a:srgbClr val="0083E6"/>
                </a:solidFill>
              </a:rPr>
              <a:t>Ionescu, Voicu </a:t>
            </a:r>
            <a:r>
              <a:rPr lang="ro-RO" sz="2700" i="1" dirty="0">
                <a:solidFill>
                  <a:srgbClr val="0083E6"/>
                </a:solidFill>
              </a:rPr>
              <a:t>Florina</a:t>
            </a:r>
          </a:p>
        </p:txBody>
      </p:sp>
    </p:spTree>
    <p:extLst>
      <p:ext uri="{BB962C8B-B14F-4D97-AF65-F5344CB8AC3E}">
        <p14:creationId xmlns:p14="http://schemas.microsoft.com/office/powerpoint/2010/main" val="118058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ubstituent conținut 1"/>
          <p:cNvSpPr>
            <a:spLocks noGrp="1"/>
          </p:cNvSpPr>
          <p:nvPr>
            <p:ph idx="1"/>
          </p:nvPr>
        </p:nvSpPr>
        <p:spPr>
          <a:xfrm>
            <a:off x="510309" y="2057400"/>
            <a:ext cx="8229600" cy="3276600"/>
          </a:xfrm>
        </p:spPr>
        <p:txBody>
          <a:bodyPr>
            <a:normAutofit fontScale="25000" lnSpcReduction="20000"/>
          </a:bodyPr>
          <a:lstStyle/>
          <a:p>
            <a:pPr marL="514350" indent="-514350">
              <a:buFontTx/>
              <a:buAutoNum type="arabicPeriod"/>
            </a:pPr>
            <a:r>
              <a:rPr lang="ro-RO" altLang="en-US" sz="8800" b="1" dirty="0" smtClean="0"/>
              <a:t>F.E. </a:t>
            </a:r>
            <a:r>
              <a:rPr lang="ro-RO" altLang="en-US" sz="8800" b="1" dirty="0"/>
              <a:t>BESPOKE EVENTS BUCHAREST </a:t>
            </a:r>
            <a:r>
              <a:rPr lang="ro-RO" altLang="en-US" sz="8800" b="1" dirty="0" smtClean="0"/>
              <a:t>SA</a:t>
            </a:r>
          </a:p>
          <a:p>
            <a:pPr marL="514350" indent="-514350"/>
            <a:r>
              <a:rPr lang="ro-RO" altLang="en-US" sz="8800" dirty="0"/>
              <a:t>-	Premiul I </a:t>
            </a:r>
            <a:r>
              <a:rPr lang="ro-RO" altLang="en-US" sz="8800" dirty="0" smtClean="0"/>
              <a:t>- </a:t>
            </a:r>
            <a:r>
              <a:rPr lang="ro-RO" altLang="en-US" sz="8800" dirty="0"/>
              <a:t>GOLD - la secţiunea “Booth Design</a:t>
            </a:r>
            <a:r>
              <a:rPr lang="ro-RO" altLang="en-US" sz="8800" dirty="0" smtClean="0"/>
              <a:t>”</a:t>
            </a:r>
            <a:endParaRPr lang="ro-RO" altLang="en-US" sz="8800" dirty="0"/>
          </a:p>
          <a:p>
            <a:pPr marL="514350" indent="-514350"/>
            <a:r>
              <a:rPr lang="ro-RO" altLang="en-US" sz="8800" dirty="0"/>
              <a:t>-	Premiul </a:t>
            </a:r>
            <a:r>
              <a:rPr lang="ro-RO" altLang="en-US" sz="8800" dirty="0" smtClean="0"/>
              <a:t>II - </a:t>
            </a:r>
            <a:r>
              <a:rPr lang="ro-RO" altLang="en-US" sz="8800" dirty="0"/>
              <a:t>SILVER </a:t>
            </a:r>
            <a:r>
              <a:rPr lang="ro-RO" altLang="en-US" sz="8800" dirty="0" smtClean="0"/>
              <a:t>- la </a:t>
            </a:r>
            <a:r>
              <a:rPr lang="ro-RO" altLang="en-US" sz="8800" dirty="0"/>
              <a:t>sectiunea </a:t>
            </a:r>
            <a:r>
              <a:rPr lang="ro-RO" altLang="en-US" sz="8800" dirty="0" smtClean="0"/>
              <a:t>“Salesmanship</a:t>
            </a:r>
            <a:r>
              <a:rPr lang="ro-RO" altLang="en-US" sz="8800" dirty="0"/>
              <a:t>”</a:t>
            </a:r>
          </a:p>
          <a:p>
            <a:pPr marL="514350" indent="-514350"/>
            <a:r>
              <a:rPr lang="ro-RO" altLang="en-US" sz="8800" dirty="0"/>
              <a:t>-	Premiul </a:t>
            </a:r>
            <a:r>
              <a:rPr lang="ro-RO" altLang="en-US" sz="8800" dirty="0" smtClean="0"/>
              <a:t>II - </a:t>
            </a:r>
            <a:r>
              <a:rPr lang="ro-RO" altLang="en-US" sz="8800" dirty="0"/>
              <a:t>SILVER- la sectiunea </a:t>
            </a:r>
            <a:r>
              <a:rPr lang="ro-RO" altLang="en-US" sz="8800" dirty="0" smtClean="0"/>
              <a:t>“Salles </a:t>
            </a:r>
            <a:r>
              <a:rPr lang="ro-RO" altLang="en-US" sz="8800" dirty="0"/>
              <a:t>Materials”</a:t>
            </a:r>
          </a:p>
          <a:p>
            <a:pPr marL="514350" indent="-514350" eaLnBrk="1" hangingPunct="1">
              <a:buFontTx/>
              <a:buNone/>
            </a:pPr>
            <a:r>
              <a:rPr lang="ro-RO" altLang="en-US" sz="8800" i="1" dirty="0" smtClean="0"/>
              <a:t>      </a:t>
            </a:r>
          </a:p>
          <a:p>
            <a:pPr marL="514350" indent="-514350" eaLnBrk="1" hangingPunct="1">
              <a:buFontTx/>
              <a:buNone/>
            </a:pPr>
            <a:r>
              <a:rPr lang="ro-RO" altLang="en-US" sz="8800" i="1" dirty="0" smtClean="0"/>
              <a:t>	Elevi participanţi:</a:t>
            </a:r>
            <a:r>
              <a:rPr lang="ro-RO" altLang="en-US" sz="8800" dirty="0" smtClean="0"/>
              <a:t> </a:t>
            </a:r>
          </a:p>
          <a:p>
            <a:pPr marL="514350" indent="-514350">
              <a:buNone/>
            </a:pPr>
            <a:r>
              <a:rPr lang="ro-RO" sz="8800" dirty="0"/>
              <a:t>	Petre Denisa Andreea, Dirinea Denisa Ioana, Haţagan Alexandru</a:t>
            </a:r>
            <a:r>
              <a:rPr lang="ro-RO" sz="8800" dirty="0" smtClean="0"/>
              <a:t>, Găman </a:t>
            </a:r>
            <a:r>
              <a:rPr lang="ro-RO" sz="8800" dirty="0"/>
              <a:t>Dragoş, Talapan Andrei Ştefan, Şeitan Ştefan Octavian, Cristea </a:t>
            </a:r>
            <a:r>
              <a:rPr lang="ro-RO" sz="8800" dirty="0" smtClean="0"/>
              <a:t>Petru, Slivinschi </a:t>
            </a:r>
            <a:r>
              <a:rPr lang="ro-RO" sz="8800" dirty="0"/>
              <a:t>Andreea, Păun Andrei Valentin</a:t>
            </a:r>
            <a:endParaRPr lang="ro-RO" altLang="en-US" sz="8800" dirty="0" smtClean="0"/>
          </a:p>
          <a:p>
            <a:pPr marL="514350" indent="-514350" algn="ctr">
              <a:buFont typeface="Wingdings 3" pitchFamily="18" charset="2"/>
              <a:buNone/>
            </a:pPr>
            <a:endParaRPr lang="ro-RO" altLang="en-US" dirty="0" smtClean="0"/>
          </a:p>
        </p:txBody>
      </p:sp>
      <p:sp>
        <p:nvSpPr>
          <p:cNvPr id="3" name="Titlu 2"/>
          <p:cNvSpPr>
            <a:spLocks noGrp="1"/>
          </p:cNvSpPr>
          <p:nvPr>
            <p:ph type="title"/>
          </p:nvPr>
        </p:nvSpPr>
        <p:spPr>
          <a:xfrm>
            <a:off x="494145" y="76200"/>
            <a:ext cx="8229600" cy="13716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o-RO" sz="3100" i="1" dirty="0" smtClean="0">
                <a:solidFill>
                  <a:srgbClr val="0083E6"/>
                </a:solidFill>
              </a:rPr>
              <a:t>VIRTUAL ENTERPRISES INTERNATIONAL GLOBAL BUSINESS CHALLENGE – NEW YORK SUA 2019</a:t>
            </a:r>
            <a:r>
              <a:rPr lang="ro-RO" sz="2700" i="1" dirty="0" smtClean="0">
                <a:solidFill>
                  <a:srgbClr val="0083E6"/>
                </a:solidFill>
              </a:rPr>
              <a:t/>
            </a:r>
            <a:br>
              <a:rPr lang="ro-RO" sz="2700" i="1" dirty="0" smtClean="0">
                <a:solidFill>
                  <a:srgbClr val="0083E6"/>
                </a:solidFill>
              </a:rPr>
            </a:br>
            <a:r>
              <a:rPr lang="ro-RO" sz="2700" i="1" dirty="0" smtClean="0">
                <a:solidFill>
                  <a:srgbClr val="0083E6"/>
                </a:solidFill>
              </a:rPr>
              <a:t> </a:t>
            </a:r>
            <a:r>
              <a:rPr lang="ro-RO" sz="2700" i="1" dirty="0">
                <a:solidFill>
                  <a:srgbClr val="0083E6"/>
                </a:solidFill>
              </a:rPr>
              <a:t>P</a:t>
            </a:r>
            <a:r>
              <a:rPr lang="ro-RO" sz="2700" i="1" dirty="0" smtClean="0">
                <a:solidFill>
                  <a:srgbClr val="0083E6"/>
                </a:solidFill>
              </a:rPr>
              <a:t>rof. Coord</a:t>
            </a:r>
            <a:r>
              <a:rPr lang="ro-RO" sz="2700" i="1" dirty="0">
                <a:solidFill>
                  <a:srgbClr val="0083E6"/>
                </a:solidFill>
              </a:rPr>
              <a:t>. Roxana Carmen </a:t>
            </a:r>
            <a:r>
              <a:rPr lang="ro-RO" sz="2700" i="1" dirty="0" smtClean="0">
                <a:solidFill>
                  <a:srgbClr val="0083E6"/>
                </a:solidFill>
              </a:rPr>
              <a:t>Ionescu, Voicu Florina, Ciobanu </a:t>
            </a:r>
            <a:r>
              <a:rPr lang="ro-RO" sz="2700" i="1" dirty="0">
                <a:solidFill>
                  <a:srgbClr val="0083E6"/>
                </a:solidFill>
              </a:rPr>
              <a:t>Mariana </a:t>
            </a:r>
            <a:endParaRPr lang="ro-RO" sz="2200" i="1" dirty="0">
              <a:solidFill>
                <a:srgbClr val="0083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6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u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3716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o-RO" sz="3100" i="1" dirty="0" smtClean="0">
                <a:solidFill>
                  <a:srgbClr val="0083E6"/>
                </a:solidFill>
              </a:rPr>
              <a:t>VIRTUAL ENTERPRISES INTERNATIONAL GLOBAL BUSINESS CHALLENGE – NEW YORK SUA 2019</a:t>
            </a:r>
            <a:r>
              <a:rPr lang="ro-RO" sz="2700" i="1" dirty="0" smtClean="0">
                <a:solidFill>
                  <a:srgbClr val="0083E6"/>
                </a:solidFill>
              </a:rPr>
              <a:t/>
            </a:r>
            <a:br>
              <a:rPr lang="ro-RO" sz="2700" i="1" dirty="0" smtClean="0">
                <a:solidFill>
                  <a:srgbClr val="0083E6"/>
                </a:solidFill>
              </a:rPr>
            </a:br>
            <a:r>
              <a:rPr lang="ro-RO" sz="2700" i="1" dirty="0" smtClean="0">
                <a:solidFill>
                  <a:srgbClr val="0083E6"/>
                </a:solidFill>
              </a:rPr>
              <a:t> </a:t>
            </a:r>
            <a:r>
              <a:rPr lang="ro-RO" sz="2700" i="1" dirty="0">
                <a:solidFill>
                  <a:srgbClr val="0083E6"/>
                </a:solidFill>
              </a:rPr>
              <a:t>P</a:t>
            </a:r>
            <a:r>
              <a:rPr lang="ro-RO" sz="2700" i="1" dirty="0" smtClean="0">
                <a:solidFill>
                  <a:srgbClr val="0083E6"/>
                </a:solidFill>
              </a:rPr>
              <a:t>rof. Coord</a:t>
            </a:r>
            <a:r>
              <a:rPr lang="ro-RO" sz="2700" i="1" dirty="0">
                <a:solidFill>
                  <a:srgbClr val="0083E6"/>
                </a:solidFill>
              </a:rPr>
              <a:t>. Roxana Carmen </a:t>
            </a:r>
            <a:r>
              <a:rPr lang="ro-RO" sz="2700" i="1" dirty="0" smtClean="0">
                <a:solidFill>
                  <a:srgbClr val="0083E6"/>
                </a:solidFill>
              </a:rPr>
              <a:t>Ionescu, Voicu Florina, Ciobanu </a:t>
            </a:r>
            <a:r>
              <a:rPr lang="ro-RO" sz="2700" i="1" dirty="0">
                <a:solidFill>
                  <a:srgbClr val="0083E6"/>
                </a:solidFill>
              </a:rPr>
              <a:t>Mariana </a:t>
            </a:r>
            <a:endParaRPr lang="ro-RO" sz="2200" i="1" dirty="0">
              <a:solidFill>
                <a:srgbClr val="0083E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828800"/>
            <a:ext cx="6553200" cy="4366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8720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u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3716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o-RO" sz="3100" i="1" dirty="0" smtClean="0">
                <a:solidFill>
                  <a:srgbClr val="0083E6"/>
                </a:solidFill>
              </a:rPr>
              <a:t>VIRTUAL ENTERPRISES INTERNATIONAL GLOBAL BUSINESS CHALLENGE – NEW YORK SUA 2019</a:t>
            </a:r>
            <a:r>
              <a:rPr lang="ro-RO" sz="2700" i="1" dirty="0" smtClean="0">
                <a:solidFill>
                  <a:srgbClr val="0083E6"/>
                </a:solidFill>
              </a:rPr>
              <a:t/>
            </a:r>
            <a:br>
              <a:rPr lang="ro-RO" sz="2700" i="1" dirty="0" smtClean="0">
                <a:solidFill>
                  <a:srgbClr val="0083E6"/>
                </a:solidFill>
              </a:rPr>
            </a:br>
            <a:r>
              <a:rPr lang="ro-RO" sz="2700" i="1" dirty="0" smtClean="0">
                <a:solidFill>
                  <a:srgbClr val="0083E6"/>
                </a:solidFill>
              </a:rPr>
              <a:t> </a:t>
            </a:r>
            <a:r>
              <a:rPr lang="ro-RO" sz="2700" i="1" dirty="0">
                <a:solidFill>
                  <a:srgbClr val="0083E6"/>
                </a:solidFill>
              </a:rPr>
              <a:t>P</a:t>
            </a:r>
            <a:r>
              <a:rPr lang="ro-RO" sz="2700" i="1" dirty="0" smtClean="0">
                <a:solidFill>
                  <a:srgbClr val="0083E6"/>
                </a:solidFill>
              </a:rPr>
              <a:t>rof. Coord</a:t>
            </a:r>
            <a:r>
              <a:rPr lang="ro-RO" sz="2700" i="1" dirty="0">
                <a:solidFill>
                  <a:srgbClr val="0083E6"/>
                </a:solidFill>
              </a:rPr>
              <a:t>. Roxana Carmen </a:t>
            </a:r>
            <a:r>
              <a:rPr lang="ro-RO" sz="2700" i="1" dirty="0" smtClean="0">
                <a:solidFill>
                  <a:srgbClr val="0083E6"/>
                </a:solidFill>
              </a:rPr>
              <a:t>Ionescu, Voicu Florina, Ciobanu </a:t>
            </a:r>
            <a:r>
              <a:rPr lang="ro-RO" sz="2700" i="1" dirty="0">
                <a:solidFill>
                  <a:srgbClr val="0083E6"/>
                </a:solidFill>
              </a:rPr>
              <a:t>Mariana </a:t>
            </a:r>
            <a:endParaRPr lang="ro-RO" sz="2200" i="1" dirty="0">
              <a:solidFill>
                <a:srgbClr val="0083E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05000"/>
            <a:ext cx="5715000" cy="4286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626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581400"/>
            <a:ext cx="8229600" cy="2438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o-RO" sz="2000" i="1" dirty="0" smtClean="0"/>
              <a:t/>
            </a:r>
            <a:br>
              <a:rPr lang="ro-RO" sz="2000" i="1" dirty="0" smtClean="0"/>
            </a:br>
            <a:r>
              <a:rPr lang="ro-RO" sz="2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</a:rPr>
              <a:t>COLEGIUL  ECONOMIC </a:t>
            </a:r>
            <a:r>
              <a:rPr lang="en-US" sz="2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</a:rPr>
              <a:t>“VIRGIL MADGEARU”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o-RO" sz="2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</a:rPr>
              <a:t>BD. DACIA,  NR. 34,  BUCUREȘTI</a:t>
            </a:r>
            <a:r>
              <a:rPr lang="en-US" sz="2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</a:rPr>
              <a:t> </a:t>
            </a:r>
            <a:r>
              <a:rPr lang="ro-RO" sz="2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</a:rPr>
              <a:t>,  SECTOR  </a:t>
            </a:r>
            <a:r>
              <a:rPr lang="en-US" sz="2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</a:rPr>
              <a:t>1</a:t>
            </a:r>
            <a:r>
              <a:rPr lang="ro-RO" sz="2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</a:rPr>
              <a:t/>
            </a:r>
            <a:br>
              <a:rPr lang="ro-RO" sz="2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</a:rPr>
            </a:br>
            <a:r>
              <a:rPr lang="ro-RO" sz="2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</a:rPr>
              <a:t>TEL./FAX : </a:t>
            </a:r>
            <a:r>
              <a:rPr lang="en-US" sz="2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</a:rPr>
              <a:t>+40-021 </a:t>
            </a:r>
            <a:r>
              <a:rPr lang="ro-RO" sz="2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</a:rPr>
              <a:t>211 72 56</a:t>
            </a:r>
            <a:r>
              <a:rPr lang="ro-RO" sz="2000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</a:rPr>
              <a:t/>
            </a:r>
            <a:br>
              <a:rPr lang="ro-RO" sz="2000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</a:rPr>
            </a:br>
            <a:r>
              <a:rPr lang="ro-RO" sz="2000" i="1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  <a:hlinkClick r:id="rId2"/>
              </a:rPr>
              <a:t>cemadgearu</a:t>
            </a:r>
            <a:r>
              <a:rPr lang="en-US" sz="2000" i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  <a:hlinkClick r:id="rId2"/>
              </a:rPr>
              <a:t>@yahoo</a:t>
            </a:r>
            <a:r>
              <a:rPr lang="ro-RO" sz="2000" i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  <a:hlinkClick r:id="rId2"/>
              </a:rPr>
              <a:t>.</a:t>
            </a:r>
            <a:r>
              <a:rPr lang="ro-RO" sz="2000" i="1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  <a:hlinkClick r:id="rId2"/>
              </a:rPr>
              <a:t>com</a:t>
            </a:r>
            <a:r>
              <a:rPr lang="ro-RO" sz="2000" i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</a:rPr>
              <a:t/>
            </a:r>
            <a:br>
              <a:rPr lang="ro-RO" sz="2000" i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</a:rPr>
            </a:br>
            <a:r>
              <a:rPr lang="ro-RO" sz="2000" i="1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  <a:hlinkClick r:id="rId3"/>
              </a:rPr>
              <a:t>www.madgearu.ro</a:t>
            </a:r>
            <a:r>
              <a:rPr lang="ro-RO" sz="2000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</a:rPr>
              <a:t/>
            </a:r>
            <a:br>
              <a:rPr lang="ro-RO" sz="2000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</a:rPr>
            </a:br>
            <a:endParaRPr lang="en-US" sz="2000" i="1" dirty="0" smtClean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askerville Old Face" pitchFamily="18" charset="0"/>
            </a:endParaRPr>
          </a:p>
        </p:txBody>
      </p:sp>
      <p:pic>
        <p:nvPicPr>
          <p:cNvPr id="143362" name="Picture 2" descr="C:\Users\Admin\Desktop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417195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610600" cy="5410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sz="2400" b="1" smtClean="0">
                <a:solidFill>
                  <a:srgbClr val="CC6600"/>
                </a:solidFill>
              </a:rPr>
              <a:t>Participan</a:t>
            </a:r>
            <a:r>
              <a:rPr lang="ro-RO" altLang="en-US" sz="2400" b="1" smtClean="0">
                <a:solidFill>
                  <a:srgbClr val="CC6600"/>
                </a:solidFill>
              </a:rPr>
              <a:t>ţ</a:t>
            </a:r>
            <a:r>
              <a:rPr lang="en-US" altLang="en-US" sz="2400" b="1" smtClean="0">
                <a:solidFill>
                  <a:srgbClr val="CC6600"/>
                </a:solidFill>
              </a:rPr>
              <a:t>i</a:t>
            </a:r>
            <a:r>
              <a:rPr lang="en-US" altLang="en-US" sz="2400" b="1" smtClean="0"/>
              <a:t> </a:t>
            </a:r>
            <a:r>
              <a:rPr lang="en-US" altLang="en-US" sz="2400" smtClean="0"/>
              <a:t>:    </a:t>
            </a:r>
            <a:r>
              <a:rPr lang="ro-RO" altLang="en-US" sz="2400" smtClean="0"/>
              <a:t>   </a:t>
            </a:r>
            <a:r>
              <a:rPr lang="en-US" altLang="en-US" sz="2400" smtClean="0"/>
              <a:t>2 firme de exerci</a:t>
            </a:r>
            <a:r>
              <a:rPr lang="ro-RO" altLang="en-US" sz="2400" smtClean="0"/>
              <a:t>ţ</a:t>
            </a:r>
            <a:r>
              <a:rPr lang="en-US" altLang="en-US" sz="2400" smtClean="0"/>
              <a:t>iu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2400" smtClean="0"/>
              <a:t>                      </a:t>
            </a:r>
            <a:r>
              <a:rPr lang="ro-RO" altLang="en-US" sz="2400" smtClean="0"/>
              <a:t>    </a:t>
            </a:r>
            <a:r>
              <a:rPr lang="en-US" altLang="en-US" sz="2400" smtClean="0"/>
              <a:t>FE ONCE ART SRL</a:t>
            </a:r>
            <a:endParaRPr lang="ro-RO" altLang="en-US" sz="2400" smtClean="0"/>
          </a:p>
          <a:p>
            <a:pPr eaLnBrk="1" hangingPunct="1">
              <a:buFont typeface="Wingdings" pitchFamily="2" charset="2"/>
              <a:buNone/>
            </a:pPr>
            <a:r>
              <a:rPr lang="ro-RO" altLang="en-US" sz="2400" smtClean="0"/>
              <a:t>			        FE FUNNY BUSINESS SRL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2400" b="1" smtClean="0">
                <a:solidFill>
                  <a:srgbClr val="CC6600"/>
                </a:solidFill>
              </a:rPr>
              <a:t>Rezultate</a:t>
            </a:r>
            <a:r>
              <a:rPr lang="en-US" altLang="en-US" sz="2400" b="1" smtClean="0"/>
              <a:t> </a:t>
            </a:r>
            <a:r>
              <a:rPr lang="en-US" altLang="en-US" sz="2400" smtClean="0"/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2400" b="1" i="1" smtClean="0">
                <a:solidFill>
                  <a:srgbClr val="00A479"/>
                </a:solidFill>
              </a:rPr>
              <a:t>FE ONCE ART SRL</a:t>
            </a:r>
            <a:r>
              <a:rPr lang="fr-FR" altLang="en-US" sz="2400" b="1" smtClean="0">
                <a:solidFill>
                  <a:srgbClr val="00A479"/>
                </a:solidFill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fr-FR" altLang="en-US" sz="2400" b="1" smtClean="0"/>
              <a:t>Locul 1</a:t>
            </a:r>
            <a:r>
              <a:rPr lang="fr-FR" altLang="en-US" sz="2400" smtClean="0"/>
              <a:t> la sec</a:t>
            </a:r>
            <a:r>
              <a:rPr lang="ro-RO" altLang="en-US" sz="2400" smtClean="0"/>
              <a:t>ţ</a:t>
            </a:r>
            <a:r>
              <a:rPr lang="fr-FR" altLang="en-US" sz="2400" smtClean="0"/>
              <a:t>iunea “BEST CATALOG”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2400" b="1" smtClean="0"/>
              <a:t>Coordonator FE</a:t>
            </a:r>
            <a:r>
              <a:rPr lang="en-US" altLang="en-US" sz="2400" smtClean="0"/>
              <a:t>: prof. Dan</a:t>
            </a:r>
            <a:r>
              <a:rPr lang="ro-RO" altLang="en-US" sz="2400" smtClean="0"/>
              <a:t>iel</a:t>
            </a:r>
            <a:r>
              <a:rPr lang="en-US" altLang="en-US" sz="2400" smtClean="0"/>
              <a:t>a Nistor </a:t>
            </a:r>
            <a:endParaRPr lang="ro-RO" altLang="en-US" sz="2400" smtClean="0"/>
          </a:p>
          <a:p>
            <a:pPr eaLnBrk="1" hangingPunct="1">
              <a:buFont typeface="Wingdings" pitchFamily="2" charset="2"/>
              <a:buNone/>
            </a:pPr>
            <a:endParaRPr lang="en-US" altLang="en-US" sz="2400" smtClean="0"/>
          </a:p>
          <a:p>
            <a:pPr eaLnBrk="1" hangingPunct="1">
              <a:buFont typeface="Wingdings" pitchFamily="2" charset="2"/>
              <a:buNone/>
            </a:pPr>
            <a:r>
              <a:rPr lang="en-US" altLang="en-US" sz="2400" b="1" smtClean="0">
                <a:solidFill>
                  <a:srgbClr val="00A479"/>
                </a:solidFill>
              </a:rPr>
              <a:t>F</a:t>
            </a:r>
            <a:r>
              <a:rPr lang="ro-RO" altLang="en-US" sz="2400" b="1" smtClean="0">
                <a:solidFill>
                  <a:srgbClr val="00A479"/>
                </a:solidFill>
              </a:rPr>
              <a:t>E FUNNY BUSINESS</a:t>
            </a:r>
            <a:r>
              <a:rPr lang="en-US" altLang="en-US" sz="2400" b="1" smtClean="0">
                <a:solidFill>
                  <a:srgbClr val="00A479"/>
                </a:solidFill>
              </a:rPr>
              <a:t> SRL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2400" b="1" smtClean="0"/>
              <a:t>Diplom</a:t>
            </a:r>
            <a:r>
              <a:rPr lang="ro-RO" altLang="en-US" sz="2400" b="1" smtClean="0"/>
              <a:t>ă</a:t>
            </a:r>
            <a:r>
              <a:rPr lang="en-US" altLang="en-US" sz="2400" b="1" smtClean="0"/>
              <a:t> de participare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2400" b="1" smtClean="0"/>
              <a:t>Coordonator FE</a:t>
            </a:r>
            <a:r>
              <a:rPr lang="en-US" altLang="en-US" sz="2400" smtClean="0"/>
              <a:t>: prof. Ana Maria Picu</a:t>
            </a:r>
          </a:p>
          <a:p>
            <a:pPr eaLnBrk="1" hangingPunct="1"/>
            <a:endParaRPr lang="en-US" altLang="en-US" sz="2400" smtClean="0"/>
          </a:p>
          <a:p>
            <a:pPr eaLnBrk="1" hangingPunct="1"/>
            <a:endParaRPr lang="en-US" altLang="en-US" sz="2500" smtClean="0"/>
          </a:p>
        </p:txBody>
      </p:sp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500" i="1" dirty="0" smtClean="0">
                <a:solidFill>
                  <a:srgbClr val="0083E6"/>
                </a:solidFill>
              </a:rPr>
              <a:t>2010: </a:t>
            </a:r>
            <a:r>
              <a:rPr lang="ro-RO" sz="3500" i="1" dirty="0" smtClean="0">
                <a:solidFill>
                  <a:srgbClr val="0083E6"/>
                </a:solidFill>
              </a:rPr>
              <a:t> PRAGA </a:t>
            </a:r>
            <a:r>
              <a:rPr lang="en-US" sz="3500" i="1" dirty="0" smtClean="0">
                <a:solidFill>
                  <a:srgbClr val="0083E6"/>
                </a:solidFill>
              </a:rPr>
              <a:t>-</a:t>
            </a:r>
            <a:r>
              <a:rPr lang="ro-RO" sz="3500" i="1" dirty="0" smtClean="0">
                <a:solidFill>
                  <a:srgbClr val="0083E6"/>
                </a:solidFill>
              </a:rPr>
              <a:t> </a:t>
            </a:r>
            <a:r>
              <a:rPr lang="en-US" sz="3500" i="1" dirty="0" smtClean="0">
                <a:solidFill>
                  <a:srgbClr val="0083E6"/>
                </a:solidFill>
              </a:rPr>
              <a:t>CEHIA</a:t>
            </a:r>
          </a:p>
        </p:txBody>
      </p:sp>
      <p:pic>
        <p:nvPicPr>
          <p:cNvPr id="144388" name="Picture 4" descr="C:\Documents and Settings\daip-16\Desktop\cehia2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895600"/>
            <a:ext cx="2559050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9" name="Text Box 11"/>
          <p:cNvSpPr>
            <a:spLocks noGrp="1" noChangeArrowheads="1"/>
          </p:cNvSpPr>
          <p:nvPr>
            <p:ph idx="1"/>
          </p:nvPr>
        </p:nvSpPr>
        <p:spPr>
          <a:xfrm>
            <a:off x="1143000" y="1447800"/>
            <a:ext cx="7313613" cy="687388"/>
          </a:xfrm>
        </p:spPr>
        <p:txBody>
          <a:bodyPr>
            <a:normAutofit fontScale="92500" lnSpcReduction="10000"/>
          </a:bodyPr>
          <a:lstStyle/>
          <a:p>
            <a:pPr marL="365760" indent="-256032"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600" b="1" dirty="0" err="1" smtClean="0"/>
              <a:t>Firmele</a:t>
            </a:r>
            <a:r>
              <a:rPr lang="en-US" sz="1600" b="1" dirty="0" smtClean="0"/>
              <a:t> de </a:t>
            </a:r>
            <a:r>
              <a:rPr lang="en-US" sz="1600" b="1" dirty="0" err="1" smtClean="0"/>
              <a:t>exerci</a:t>
            </a:r>
            <a:r>
              <a:rPr lang="ro-RO" sz="1600" b="1" dirty="0" smtClean="0"/>
              <a:t>ţ</a:t>
            </a:r>
            <a:r>
              <a:rPr lang="en-US" sz="1600" b="1" dirty="0" err="1" smtClean="0"/>
              <a:t>iu</a:t>
            </a:r>
            <a:endParaRPr lang="en-US" sz="1600" b="1" dirty="0" smtClean="0"/>
          </a:p>
          <a:p>
            <a:pPr marL="365760" indent="-256032"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600" b="1" dirty="0" smtClean="0"/>
              <a:t>                     </a:t>
            </a:r>
          </a:p>
          <a:p>
            <a:pPr marL="365760" indent="-256032"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00B050"/>
                </a:solidFill>
              </a:rPr>
              <a:t>FE ONCE ART SRL  </a:t>
            </a:r>
            <a:r>
              <a:rPr lang="ro-RO" sz="1600" b="1" dirty="0" smtClean="0">
                <a:solidFill>
                  <a:srgbClr val="00B050"/>
                </a:solidFill>
              </a:rPr>
              <a:t>ş</a:t>
            </a:r>
            <a:r>
              <a:rPr lang="en-US" sz="1600" b="1" dirty="0" err="1" smtClean="0">
                <a:solidFill>
                  <a:srgbClr val="00B050"/>
                </a:solidFill>
              </a:rPr>
              <a:t>i</a:t>
            </a:r>
            <a:r>
              <a:rPr lang="en-US" sz="1600" b="1" dirty="0" smtClean="0">
                <a:solidFill>
                  <a:srgbClr val="00B050"/>
                </a:solidFill>
              </a:rPr>
              <a:t>  FE AVANT GARDE SRL</a:t>
            </a:r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   </a:t>
            </a:r>
            <a:r>
              <a:rPr lang="en-US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  <a:r>
              <a:rPr lang="ro-RO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â</a:t>
            </a:r>
            <a:r>
              <a:rPr lang="en-US" sz="2400" i="1" dirty="0" err="1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rgul</a:t>
            </a:r>
            <a:r>
              <a:rPr lang="en-US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i="1" dirty="0" err="1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Interna</a:t>
            </a:r>
            <a:r>
              <a:rPr lang="ro-RO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ţ</a:t>
            </a:r>
            <a:r>
              <a:rPr lang="en-US" sz="2400" i="1" dirty="0" err="1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ional</a:t>
            </a:r>
            <a:r>
              <a:rPr lang="en-US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al  </a:t>
            </a:r>
            <a:r>
              <a:rPr lang="en-US" sz="2400" i="1" dirty="0" err="1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Firmelor</a:t>
            </a:r>
            <a:r>
              <a:rPr lang="en-US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de </a:t>
            </a:r>
            <a:r>
              <a:rPr lang="en-US" sz="2400" i="1" dirty="0" err="1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Exerci</a:t>
            </a:r>
            <a:r>
              <a:rPr lang="ro-RO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ţ</a:t>
            </a:r>
            <a:r>
              <a:rPr lang="en-US" sz="2400" i="1" dirty="0" err="1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iu</a:t>
            </a:r>
            <a:r>
              <a:rPr lang="ro-RO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SUA </a:t>
            </a:r>
            <a:r>
              <a:rPr lang="ro-RO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o-RO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o-RO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</a:t>
            </a:r>
            <a:r>
              <a:rPr lang="en-US" sz="2400" i="1" dirty="0" err="1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</a:t>
            </a:r>
            <a:r>
              <a:rPr lang="ro-RO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ţ</a:t>
            </a:r>
            <a:r>
              <a:rPr lang="en-US" sz="2400" i="1" dirty="0" err="1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ia</a:t>
            </a:r>
            <a:r>
              <a:rPr lang="en-US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 XIII-a</a:t>
            </a:r>
            <a:r>
              <a:rPr lang="ro-RO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 </a:t>
            </a:r>
            <a:r>
              <a:rPr lang="en-US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26 </a:t>
            </a:r>
            <a:r>
              <a:rPr lang="en-US" sz="2400" i="1" dirty="0" err="1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martie</a:t>
            </a:r>
            <a:r>
              <a:rPr lang="en-US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2010 </a:t>
            </a:r>
          </a:p>
        </p:txBody>
      </p:sp>
      <p:pic>
        <p:nvPicPr>
          <p:cNvPr id="73736" name="Picture 8" descr="100_16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09800"/>
            <a:ext cx="2209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4" descr="100_16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209800"/>
            <a:ext cx="2362200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6" descr="100_16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209800"/>
            <a:ext cx="2438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40" name="Text Box 12"/>
          <p:cNvSpPr txBox="1">
            <a:spLocks noChangeArrowheads="1"/>
          </p:cNvSpPr>
          <p:nvPr/>
        </p:nvSpPr>
        <p:spPr bwMode="auto">
          <a:xfrm>
            <a:off x="5715000" y="6324600"/>
            <a:ext cx="2876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>
                <a:latin typeface="Arial" charset="0"/>
              </a:rPr>
              <a:t>21 elevi </a:t>
            </a:r>
            <a:r>
              <a:rPr lang="ro-RO" altLang="en-US" sz="1600" b="1">
                <a:latin typeface="Arial" charset="0"/>
              </a:rPr>
              <a:t>ş</a:t>
            </a:r>
            <a:r>
              <a:rPr lang="en-US" altLang="en-US" sz="1600" b="1">
                <a:latin typeface="Arial" charset="0"/>
              </a:rPr>
              <a:t>i 6 cadre didactice</a:t>
            </a:r>
          </a:p>
        </p:txBody>
      </p:sp>
      <p:pic>
        <p:nvPicPr>
          <p:cNvPr id="73735" name="Picture 7" descr="DSC000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14800"/>
            <a:ext cx="24384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8" name="Picture 10" descr="100_163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114800"/>
            <a:ext cx="2590800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9" descr="IMGP64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191000"/>
            <a:ext cx="236220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3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3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3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3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3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3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100_171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524000"/>
            <a:ext cx="3657600" cy="2825750"/>
          </a:xfrm>
        </p:spPr>
      </p:pic>
      <p:sp>
        <p:nvSpPr>
          <p:cNvPr id="316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8903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  <a:r>
              <a:rPr lang="ro-RO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â</a:t>
            </a:r>
            <a:r>
              <a:rPr lang="en-US" sz="2400" i="1" dirty="0" err="1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rgul</a:t>
            </a:r>
            <a:r>
              <a:rPr lang="en-US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i="1" dirty="0" err="1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Interna</a:t>
            </a:r>
            <a:r>
              <a:rPr lang="ro-RO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ţ</a:t>
            </a:r>
            <a:r>
              <a:rPr lang="en-US" sz="2400" i="1" dirty="0" err="1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ional</a:t>
            </a:r>
            <a:r>
              <a:rPr lang="en-US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al  </a:t>
            </a:r>
            <a:r>
              <a:rPr lang="en-US" sz="2400" i="1" dirty="0" err="1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Firmelor</a:t>
            </a:r>
            <a:r>
              <a:rPr lang="en-US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de </a:t>
            </a:r>
            <a:r>
              <a:rPr lang="en-US" sz="2400" i="1" dirty="0" err="1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Exerci</a:t>
            </a:r>
            <a:r>
              <a:rPr lang="ro-RO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ţ</a:t>
            </a:r>
            <a:r>
              <a:rPr lang="en-US" sz="2400" i="1" dirty="0" err="1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iu</a:t>
            </a:r>
            <a:r>
              <a:rPr lang="ro-RO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SUA </a:t>
            </a:r>
            <a:r>
              <a:rPr lang="ro-RO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o-RO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o-RO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</a:t>
            </a:r>
            <a:r>
              <a:rPr lang="en-US" sz="2400" i="1" dirty="0" err="1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</a:t>
            </a:r>
            <a:r>
              <a:rPr lang="ro-RO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ţ</a:t>
            </a:r>
            <a:r>
              <a:rPr lang="en-US" sz="2400" i="1" dirty="0" err="1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ia</a:t>
            </a:r>
            <a:r>
              <a:rPr lang="en-US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 XIII-a</a:t>
            </a:r>
            <a:r>
              <a:rPr lang="ro-RO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 </a:t>
            </a:r>
            <a:r>
              <a:rPr lang="en-US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26 </a:t>
            </a:r>
            <a:r>
              <a:rPr lang="en-US" sz="2400" i="1" dirty="0" err="1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martie</a:t>
            </a:r>
            <a:r>
              <a:rPr lang="en-US" sz="2400" i="1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2010</a:t>
            </a:r>
          </a:p>
        </p:txBody>
      </p:sp>
      <p:pic>
        <p:nvPicPr>
          <p:cNvPr id="77829" name="Picture 5" descr="100_17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581400"/>
            <a:ext cx="3731243" cy="2901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4876800" y="1524000"/>
            <a:ext cx="40386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b="1" smtClean="0">
                <a:solidFill>
                  <a:srgbClr val="FFFF00"/>
                </a:solidFill>
              </a:rPr>
              <a:t>  </a:t>
            </a:r>
            <a:r>
              <a:rPr lang="en-US" altLang="en-US" b="1" smtClean="0">
                <a:solidFill>
                  <a:srgbClr val="00A076"/>
                </a:solidFill>
              </a:rPr>
              <a:t>FE ONCE ART SRL</a:t>
            </a:r>
            <a:endParaRPr lang="it-IT" altLang="en-US" b="1" i="1" smtClean="0">
              <a:solidFill>
                <a:srgbClr val="00A07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it-IT" altLang="en-US" b="1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Locul IX  - </a:t>
            </a:r>
            <a:r>
              <a:rPr lang="it-IT" alt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it-IT" altLang="en-US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“Best Booth” </a:t>
            </a:r>
          </a:p>
          <a:p>
            <a:pPr eaLnBrk="1" hangingPunct="1">
              <a:defRPr/>
            </a:pPr>
            <a:r>
              <a:rPr lang="it-IT" altLang="en-US" b="1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Men</a:t>
            </a:r>
            <a:r>
              <a:rPr lang="ro-RO" altLang="en-US" b="1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ţ</a:t>
            </a:r>
            <a:r>
              <a:rPr lang="it-IT" altLang="en-US" b="1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iune special</a:t>
            </a:r>
            <a:r>
              <a:rPr lang="ro-RO" altLang="en-US" b="1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ă  “</a:t>
            </a:r>
            <a:r>
              <a:rPr lang="it-IT" altLang="en-US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Best Website</a:t>
            </a:r>
            <a:r>
              <a:rPr lang="it-IT" altLang="en-US" b="1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” </a:t>
            </a:r>
          </a:p>
          <a:p>
            <a:pPr eaLnBrk="1" hangingPunct="1">
              <a:defRPr/>
            </a:pPr>
            <a:r>
              <a:rPr lang="en-US" altLang="en-US" b="1" smtClean="0">
                <a:solidFill>
                  <a:srgbClr val="FFFF00"/>
                </a:solidFill>
              </a:rPr>
              <a:t>  </a:t>
            </a:r>
            <a:r>
              <a:rPr lang="en-US" alt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  <a:p>
            <a:pPr eaLnBrk="1" hangingPunct="1">
              <a:defRPr/>
            </a:pPr>
            <a:r>
              <a:rPr lang="en-US" alt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Prof. coordonator </a:t>
            </a:r>
          </a:p>
          <a:p>
            <a:pPr eaLnBrk="1" hangingPunct="1">
              <a:defRPr/>
            </a:pPr>
            <a:r>
              <a:rPr lang="en-US" alt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DANIELA NISTOR</a:t>
            </a:r>
            <a:endParaRPr lang="it-IT" altLang="en-US" i="1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Tx/>
              <a:buChar char="-"/>
              <a:defRPr/>
            </a:pPr>
            <a:endParaRPr lang="en-US" altLang="en-US" i="1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7831" name="Text Box 7"/>
          <p:cNvSpPr txBox="1">
            <a:spLocks noChangeArrowheads="1"/>
          </p:cNvSpPr>
          <p:nvPr/>
        </p:nvSpPr>
        <p:spPr bwMode="auto">
          <a:xfrm>
            <a:off x="457200" y="4572000"/>
            <a:ext cx="41148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00A07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FE AVANT GARDE SRL</a:t>
            </a:r>
          </a:p>
          <a:p>
            <a:pPr eaLnBrk="1" hangingPunct="1">
              <a:defRPr/>
            </a:pPr>
            <a:r>
              <a:rPr lang="en-US" b="1" i="1" dirty="0"/>
              <a:t>Men</a:t>
            </a:r>
            <a:r>
              <a:rPr lang="ro-RO" b="1" i="1" dirty="0"/>
              <a:t>ţ</a:t>
            </a:r>
            <a:r>
              <a:rPr lang="en-US" b="1" i="1" dirty="0" err="1"/>
              <a:t>iune</a:t>
            </a:r>
            <a:r>
              <a:rPr lang="en-US" b="1" i="1" dirty="0"/>
              <a:t> special</a:t>
            </a:r>
            <a:r>
              <a:rPr lang="ro-RO" b="1" i="1" dirty="0"/>
              <a:t>ă</a:t>
            </a:r>
            <a:r>
              <a:rPr lang="en-US" b="1" dirty="0"/>
              <a:t> </a:t>
            </a:r>
            <a:r>
              <a:rPr lang="ro-RO" b="1" dirty="0"/>
              <a:t> -</a:t>
            </a:r>
            <a:r>
              <a:rPr lang="en-US" b="1" dirty="0"/>
              <a:t>“Best Website”</a:t>
            </a:r>
          </a:p>
          <a:p>
            <a:pPr eaLnBrk="1" hangingPunct="1">
              <a:defRPr/>
            </a:pPr>
            <a:endParaRPr lang="en-US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Prof.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coordonator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MARIANA CIOBANU</a:t>
            </a:r>
            <a:endParaRPr lang="en-US" dirty="0"/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0" grpId="0"/>
      <p:bldP spid="778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i="1" dirty="0" smtClean="0">
                <a:solidFill>
                  <a:srgbClr val="0083E6"/>
                </a:solidFill>
              </a:rPr>
              <a:t>COMPETI</a:t>
            </a:r>
            <a:r>
              <a:rPr lang="ro-RO" sz="3200" i="1" dirty="0" smtClean="0">
                <a:solidFill>
                  <a:srgbClr val="0083E6"/>
                </a:solidFill>
              </a:rPr>
              <a:t>Ţ</a:t>
            </a:r>
            <a:r>
              <a:rPr lang="en-US" sz="3200" i="1" dirty="0" smtClean="0">
                <a:solidFill>
                  <a:srgbClr val="0083E6"/>
                </a:solidFill>
              </a:rPr>
              <a:t>IA </a:t>
            </a:r>
            <a:br>
              <a:rPr lang="en-US" sz="3200" i="1" dirty="0" smtClean="0">
                <a:solidFill>
                  <a:srgbClr val="0083E6"/>
                </a:solidFill>
              </a:rPr>
            </a:br>
            <a:r>
              <a:rPr lang="en-US" sz="3200" i="1" dirty="0" smtClean="0">
                <a:solidFill>
                  <a:srgbClr val="0083E6"/>
                </a:solidFill>
              </a:rPr>
              <a:t>GLOBAL BUSINESS CHALLENGE</a:t>
            </a:r>
          </a:p>
        </p:txBody>
      </p:sp>
      <p:pic>
        <p:nvPicPr>
          <p:cNvPr id="147459" name="Picture 4" descr="DSC00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2720975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0" name="Picture 5" descr="DSC00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43200"/>
            <a:ext cx="26670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1" name="Picture 6" descr="DSC000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002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2" name="Picture 7" descr="DSC000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91000"/>
            <a:ext cx="2743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3" name="Picture 8" descr="DSC0014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038600"/>
            <a:ext cx="2514600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4" name="Text Box 10"/>
          <p:cNvSpPr txBox="1">
            <a:spLocks noChangeArrowheads="1"/>
          </p:cNvSpPr>
          <p:nvPr/>
        </p:nvSpPr>
        <p:spPr bwMode="auto">
          <a:xfrm>
            <a:off x="3505200" y="2057400"/>
            <a:ext cx="2201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o-RO" altLang="en-US" sz="1800" b="1">
                <a:solidFill>
                  <a:schemeClr val="tx2"/>
                </a:solidFill>
                <a:latin typeface="Arial" charset="0"/>
              </a:rPr>
              <a:t>   </a:t>
            </a:r>
            <a:r>
              <a:rPr lang="en-US" altLang="en-US" sz="1800" b="1">
                <a:solidFill>
                  <a:schemeClr val="tx2"/>
                </a:solidFill>
                <a:latin typeface="Arial" charset="0"/>
              </a:rPr>
              <a:t>NYC –</a:t>
            </a:r>
            <a:r>
              <a:rPr lang="ro-RO" altLang="en-US" sz="1800" b="1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altLang="en-US" sz="1800" b="1">
                <a:solidFill>
                  <a:schemeClr val="tx2"/>
                </a:solidFill>
                <a:latin typeface="Arial" charset="0"/>
              </a:rPr>
              <a:t>SUA 2010</a:t>
            </a:r>
          </a:p>
        </p:txBody>
      </p:sp>
      <p:sp>
        <p:nvSpPr>
          <p:cNvPr id="147465" name="Text Box 11"/>
          <p:cNvSpPr txBox="1">
            <a:spLocks noChangeArrowheads="1"/>
          </p:cNvSpPr>
          <p:nvPr/>
        </p:nvSpPr>
        <p:spPr bwMode="auto">
          <a:xfrm>
            <a:off x="3429000" y="4572000"/>
            <a:ext cx="2667000" cy="16319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Arial" charset="0"/>
              </a:rPr>
              <a:t>  PARTICIPAN</a:t>
            </a:r>
            <a:r>
              <a:rPr lang="ro-RO" altLang="en-US" sz="1800" b="1">
                <a:latin typeface="Arial" charset="0"/>
              </a:rPr>
              <a:t>Ţ</a:t>
            </a:r>
            <a:r>
              <a:rPr lang="en-US" altLang="en-US" sz="1800" b="1">
                <a:latin typeface="Arial" charset="0"/>
              </a:rPr>
              <a:t>I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Arial" charset="0"/>
              </a:rPr>
              <a:t>Elevi: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charset="0"/>
              </a:rPr>
              <a:t>DRAGAN ALEXANDRA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charset="0"/>
              </a:rPr>
              <a:t>MANEA CORINA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charset="0"/>
              </a:rPr>
              <a:t>VATAFU MADALINA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charset="0"/>
              </a:rPr>
              <a:t>NICULAE ANCUTA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6|3.5|2.4|2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ență">
  <a:themeElements>
    <a:clrScheme name="Concurență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ență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urență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spectivă">
  <a:themeElements>
    <a:clrScheme name="Retrospectivă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ivă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ivă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3810</TotalTime>
  <Words>1432</Words>
  <Application>Microsoft Office PowerPoint</Application>
  <PresentationFormat>On-screen Show (4:3)</PresentationFormat>
  <Paragraphs>423</Paragraphs>
  <Slides>56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72" baseType="lpstr">
      <vt:lpstr>Arial</vt:lpstr>
      <vt:lpstr>Baskerville Old Face</vt:lpstr>
      <vt:lpstr>Book Antiqua</vt:lpstr>
      <vt:lpstr>Calibri</vt:lpstr>
      <vt:lpstr>Calibri Light</vt:lpstr>
      <vt:lpstr>Georgia</vt:lpstr>
      <vt:lpstr>Lucida Sans Unicode</vt:lpstr>
      <vt:lpstr>Rage Italic</vt:lpstr>
      <vt:lpstr>Times New Roman</vt:lpstr>
      <vt:lpstr>Verdana</vt:lpstr>
      <vt:lpstr>Wingdings</vt:lpstr>
      <vt:lpstr>Wingdings 2</vt:lpstr>
      <vt:lpstr>Wingdings 3</vt:lpstr>
      <vt:lpstr>Concurență</vt:lpstr>
      <vt:lpstr>Retrospectivă</vt:lpstr>
      <vt:lpstr>Package</vt:lpstr>
      <vt:lpstr>PowerPoint Presentation</vt:lpstr>
      <vt:lpstr>2009:  NEW YORK CITY - SUA </vt:lpstr>
      <vt:lpstr>2009:  NEW YORK CITY - SUA</vt:lpstr>
      <vt:lpstr>COMPETIŢIA  GLOBAL BUSINESS CHALLENGE</vt:lpstr>
      <vt:lpstr>  2010:  New York  City – SUA </vt:lpstr>
      <vt:lpstr>2010:  PRAGA - CEHIA</vt:lpstr>
      <vt:lpstr>      Târgul Internaţional al  Firmelor de Exerciţiu  SUA   Ediţia a XIII-a,  26 martie 2010 </vt:lpstr>
      <vt:lpstr>Târgul Internaţional al  Firmelor de Exerciţiu  SUA   Ediţia a XIII-a,  26 martie 2010</vt:lpstr>
      <vt:lpstr>COMPETIŢIA  GLOBAL BUSINESS CHALLENGE</vt:lpstr>
      <vt:lpstr>PowerPoint Presentation</vt:lpstr>
      <vt:lpstr>Târgul Internaţional al Firmelor de Exerciţiu  SUA  Ediţia a XIV-a,   7 – 8  aprilie  2011 </vt:lpstr>
      <vt:lpstr>F.E. Habitat S.R.L.</vt:lpstr>
      <vt:lpstr>F.E. Shine Centers S.R.L.</vt:lpstr>
      <vt:lpstr>F.E. RO-FEST S.R.L.</vt:lpstr>
      <vt:lpstr> REZULTATE   OBŢINUTE</vt:lpstr>
      <vt:lpstr>Târgul Internaţional al firmelor de exerciţiu SWANSEA 2012 - ANGLIA</vt:lpstr>
      <vt:lpstr>Târgul Internaţional al firmelor de exerciţiu SWANSEA 2012- ANGLIA</vt:lpstr>
      <vt:lpstr>Târgul Internaţional al firmelor de exerciţiu PLOVDIV 2012- BULGARIA</vt:lpstr>
      <vt:lpstr>TÂRGUL INTERNAŢIONAL DE LA PLOVDIV –  BULGARIA 2013 Prof. Coordonator Duţă Doina</vt:lpstr>
      <vt:lpstr>TÂRGUL INTERNAŢIONAL DE LA PLOVDIV –  BULGARIA 2013  Prof. Coordonator Manole Teia</vt:lpstr>
      <vt:lpstr>Competiţia „VIRTUAL ENTERPRISES INTERNATIONAL TRADE FAIR”, NEW YORK - Aprilie 2013  Prof. Coordonator Duţă Doina, Voicu Florina</vt:lpstr>
      <vt:lpstr>Competiţia „VIRTUAL ENTERPRISES INTERNATIONAL TRADE FAIR”, NEW YORK - Aprilie 2013  Prof. Coordonator Ciobanu Mariana</vt:lpstr>
      <vt:lpstr>Competiţia „VIRTUAL ENTERPRISES INTERNATIONAL TRADE FAIR”, NEW YORK - Aprilie 2013  Prof. Coordonator Ciobanu Mariana, Dima Lorena</vt:lpstr>
      <vt:lpstr>Competiţia „VIRTUAL ENTERPRISES INTERNATIONAL TRADE FAIR”, NEW YORK - Aprilie 2013  Prof. Coordonator Nistor Daniela, Picu Ana Maria</vt:lpstr>
      <vt:lpstr>TÂRG EXPOZIŢIONAL TOP TEN New York 2014 Prof. Coordonator Ciobanu Mariana</vt:lpstr>
      <vt:lpstr>TÂRG EXPOZIŢIONAL TOP TEN New York 2014 Prof. Coordonator Nistor Daniela, Picu Ana Maria</vt:lpstr>
      <vt:lpstr>TÂRG EXPOZIŢIONAL TOP TEN New York 2014</vt:lpstr>
      <vt:lpstr>VIRTUAL ENTERPRISES INTERNATIONAL GLOBAL BUSINESS CHALLENGE – NEW YORK SUA 2015  Prof. Coordonator Ciobanu Mariana</vt:lpstr>
      <vt:lpstr>VIRTUAL ENTERPRISES INTERNATIONAL GLOBAL BUSINESS CHALLENGE – NEW YORK SUA 2015  Prof. Picu Ana Maria</vt:lpstr>
      <vt:lpstr>VIRTUAL ENTERPRISES INTERNATIONAL  GLOBAL BUSINESS CHALLENGE  NEW YORK SUA 2015 </vt:lpstr>
      <vt:lpstr>COMPETIŢIA  GLOBAL BUSINESS CHALLENGE  2016</vt:lpstr>
      <vt:lpstr> Global Business Challenge 2016  runda finală:              locul II - Antonescu Carol Mihai             locul IV- Nicola Adina Gabrilea </vt:lpstr>
      <vt:lpstr>VIRTUAL ENTERPRISES INTERNATIONAL GLOBAL BUSINESS CHALLENGE – NEW YORK SUA 2016 Coordonator: Prof. Mariana Ciobanu                                Prof. Roxana Carmen Ionescu              Prof. Rodica Petcu</vt:lpstr>
      <vt:lpstr>VIRTUAL ENTERPRISES INTERNATIONAL – NEW YORK SUA 2016 Coordonator: Prof. Mariana Ciobanu                                Prof. Roxana Carmen Ionescu                Prof. Ana Maria Picu</vt:lpstr>
      <vt:lpstr>International Trade Show   New York 2016 </vt:lpstr>
      <vt:lpstr>VIRTUAL ENTERPRISES INTERNATIONAL  GLOBAL BUSINESS CHALLENGE  NEW YORK SUA 2016 </vt:lpstr>
      <vt:lpstr>VIRTUAL ENTERPRISES INTERNATIONAL  GLOBAL BUSINESS CHALLENGE  NEW YORK SUA 2016 </vt:lpstr>
      <vt:lpstr>Global Business Challenge 2017</vt:lpstr>
      <vt:lpstr>Rezultat obținut la aceasta competiție</vt:lpstr>
      <vt:lpstr>Târgul Internațional al Firmelor de Exercițiu YOUTH BUSINESS SUMMIT 2017   New York  SUA   </vt:lpstr>
      <vt:lpstr>FE TRAVELLING AROUND THE WORLD SRL</vt:lpstr>
      <vt:lpstr>FE SHINE CENTERS SRL</vt:lpstr>
      <vt:lpstr>PowerPoint Presentation</vt:lpstr>
      <vt:lpstr>Târgul Internațional al Firmelor de Exercițiu YOUTH BUSINESS SUMMIT 2018   New York  SUA    </vt:lpstr>
      <vt:lpstr>Global Business Challenge 2018</vt:lpstr>
      <vt:lpstr>Rezultat obținut la aceasta competiție</vt:lpstr>
      <vt:lpstr>International Trade Show 2018</vt:lpstr>
      <vt:lpstr>Premiul I la stand</vt:lpstr>
      <vt:lpstr>PowerPoint Presentation</vt:lpstr>
      <vt:lpstr>PowerPoint Presentation</vt:lpstr>
      <vt:lpstr>PowerPoint Presentation</vt:lpstr>
      <vt:lpstr>VIRTUAL ENTERPRISES INTERNATIONAL GLOBAL BUSINESS CHALLENGE – NEW YORK SUA 2019  Prof. Coord. Ciobanu Mariana Georgeta, Roxana Carmen Ionescu, Voicu Florina</vt:lpstr>
      <vt:lpstr>VIRTUAL ENTERPRISES INTERNATIONAL GLOBAL BUSINESS CHALLENGE – NEW YORK SUA 2019  Prof. Coord. Roxana Carmen Ionescu, Voicu Florina, Ciobanu Mariana </vt:lpstr>
      <vt:lpstr>VIRTUAL ENTERPRISES INTERNATIONAL GLOBAL BUSINESS CHALLENGE – NEW YORK SUA 2019  Prof. Coord. Roxana Carmen Ionescu, Voicu Florina, Ciobanu Mariana </vt:lpstr>
      <vt:lpstr>VIRTUAL ENTERPRISES INTERNATIONAL GLOBAL BUSINESS CHALLENGE – NEW YORK SUA 2019  Prof. Coord. Roxana Carmen Ionescu, Voicu Florina, Ciobanu Mariana </vt:lpstr>
      <vt:lpstr> COLEGIUL  ECONOMIC “VIRGIL MADGEARU”  BD. DACIA,  NR. 34,  BUCUREȘTI ,  SECTOR  1 TEL./FAX : +40-021 211 72 56 cemadgearu@yahoo.com www.madgearu.ro </vt:lpstr>
    </vt:vector>
  </TitlesOfParts>
  <Company>ms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Firme de Exercitiu   2010 –  2011   Clasa a XI-a</dc:title>
  <dc:creator>User</dc:creator>
  <cp:lastModifiedBy>conta-alina</cp:lastModifiedBy>
  <cp:revision>470</cp:revision>
  <cp:lastPrinted>2018-11-22T13:49:53Z</cp:lastPrinted>
  <dcterms:created xsi:type="dcterms:W3CDTF">2011-01-23T17:36:47Z</dcterms:created>
  <dcterms:modified xsi:type="dcterms:W3CDTF">2019-09-20T13:49:29Z</dcterms:modified>
</cp:coreProperties>
</file>